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1" r:id="rId5"/>
    <p:sldId id="304" r:id="rId6"/>
    <p:sldId id="306" r:id="rId7"/>
    <p:sldId id="305" r:id="rId8"/>
    <p:sldId id="272" r:id="rId9"/>
    <p:sldId id="307" r:id="rId10"/>
    <p:sldId id="273" r:id="rId11"/>
    <p:sldId id="259" r:id="rId12"/>
    <p:sldId id="274" r:id="rId13"/>
    <p:sldId id="275" r:id="rId14"/>
    <p:sldId id="276" r:id="rId15"/>
    <p:sldId id="277"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642"/>
    <a:srgbClr val="08013D"/>
    <a:srgbClr val="00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F7BD-E4AD-40DC-BF53-617C62A16E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0F7076D6-11E1-4809-A446-063AC5572D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6D5495C-DC50-4E25-9DE0-A2514959B3A2}"/>
              </a:ext>
            </a:extLst>
          </p:cNvPr>
          <p:cNvSpPr>
            <a:spLocks noGrp="1"/>
          </p:cNvSpPr>
          <p:nvPr>
            <p:ph type="dt" sz="half" idx="10"/>
          </p:nvPr>
        </p:nvSpPr>
        <p:spPr/>
        <p:txBody>
          <a:bodyPr/>
          <a:lstStyle/>
          <a:p>
            <a:fld id="{CC60FD2E-25EC-4542-B813-D9A5D778F637}" type="datetimeFigureOut">
              <a:rPr lang="en-ZA" smtClean="0"/>
              <a:t>2023/03/08</a:t>
            </a:fld>
            <a:endParaRPr lang="en-ZA" dirty="0"/>
          </a:p>
        </p:txBody>
      </p:sp>
      <p:sp>
        <p:nvSpPr>
          <p:cNvPr id="5" name="Footer Placeholder 4">
            <a:extLst>
              <a:ext uri="{FF2B5EF4-FFF2-40B4-BE49-F238E27FC236}">
                <a16:creationId xmlns:a16="http://schemas.microsoft.com/office/drawing/2014/main" id="{6DAFCC47-341A-4923-AC4C-78539E3926FD}"/>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6FDC80A0-A57B-4DEC-B611-CB46C3C730DC}"/>
              </a:ext>
            </a:extLst>
          </p:cNvPr>
          <p:cNvSpPr>
            <a:spLocks noGrp="1"/>
          </p:cNvSpPr>
          <p:nvPr>
            <p:ph type="sldNum" sz="quarter" idx="12"/>
          </p:nvPr>
        </p:nvSpPr>
        <p:spPr/>
        <p:txBody>
          <a:bodyPr/>
          <a:lstStyle/>
          <a:p>
            <a:fld id="{AA92A338-3AE9-472B-A8F6-9C4C07814F80}" type="slidenum">
              <a:rPr lang="en-ZA" smtClean="0"/>
              <a:t>‹#›</a:t>
            </a:fld>
            <a:endParaRPr lang="en-ZA" dirty="0"/>
          </a:p>
        </p:txBody>
      </p:sp>
    </p:spTree>
    <p:extLst>
      <p:ext uri="{BB962C8B-B14F-4D97-AF65-F5344CB8AC3E}">
        <p14:creationId xmlns:p14="http://schemas.microsoft.com/office/powerpoint/2010/main" val="274176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8ECB-3303-4F81-84E0-F7E0F9335FCC}"/>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5F77AE1-1CC9-43EC-BBA7-0C17F5EEA5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EDA9DEB-03A1-43DE-9C47-1F58CF9ABD2B}"/>
              </a:ext>
            </a:extLst>
          </p:cNvPr>
          <p:cNvSpPr>
            <a:spLocks noGrp="1"/>
          </p:cNvSpPr>
          <p:nvPr>
            <p:ph type="dt" sz="half" idx="10"/>
          </p:nvPr>
        </p:nvSpPr>
        <p:spPr/>
        <p:txBody>
          <a:bodyPr/>
          <a:lstStyle/>
          <a:p>
            <a:fld id="{CC60FD2E-25EC-4542-B813-D9A5D778F637}" type="datetimeFigureOut">
              <a:rPr lang="en-ZA" smtClean="0"/>
              <a:t>2023/03/08</a:t>
            </a:fld>
            <a:endParaRPr lang="en-ZA" dirty="0"/>
          </a:p>
        </p:txBody>
      </p:sp>
      <p:sp>
        <p:nvSpPr>
          <p:cNvPr id="5" name="Footer Placeholder 4">
            <a:extLst>
              <a:ext uri="{FF2B5EF4-FFF2-40B4-BE49-F238E27FC236}">
                <a16:creationId xmlns:a16="http://schemas.microsoft.com/office/drawing/2014/main" id="{F33EBCBB-B35E-40A1-8783-F854037F75FC}"/>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129AF522-D225-442B-9C34-589BB5CEAFE3}"/>
              </a:ext>
            </a:extLst>
          </p:cNvPr>
          <p:cNvSpPr>
            <a:spLocks noGrp="1"/>
          </p:cNvSpPr>
          <p:nvPr>
            <p:ph type="sldNum" sz="quarter" idx="12"/>
          </p:nvPr>
        </p:nvSpPr>
        <p:spPr/>
        <p:txBody>
          <a:bodyPr/>
          <a:lstStyle/>
          <a:p>
            <a:fld id="{AA92A338-3AE9-472B-A8F6-9C4C07814F80}" type="slidenum">
              <a:rPr lang="en-ZA" smtClean="0"/>
              <a:t>‹#›</a:t>
            </a:fld>
            <a:endParaRPr lang="en-ZA" dirty="0"/>
          </a:p>
        </p:txBody>
      </p:sp>
    </p:spTree>
    <p:extLst>
      <p:ext uri="{BB962C8B-B14F-4D97-AF65-F5344CB8AC3E}">
        <p14:creationId xmlns:p14="http://schemas.microsoft.com/office/powerpoint/2010/main" val="129541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F6EC71-B7E6-4102-868B-BE5CCFFEE6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F52BC6A-F31E-47A9-8171-9B4066A3C5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F71871E-734D-4579-8675-621E4F66A5A4}"/>
              </a:ext>
            </a:extLst>
          </p:cNvPr>
          <p:cNvSpPr>
            <a:spLocks noGrp="1"/>
          </p:cNvSpPr>
          <p:nvPr>
            <p:ph type="dt" sz="half" idx="10"/>
          </p:nvPr>
        </p:nvSpPr>
        <p:spPr/>
        <p:txBody>
          <a:bodyPr/>
          <a:lstStyle/>
          <a:p>
            <a:fld id="{CC60FD2E-25EC-4542-B813-D9A5D778F637}" type="datetimeFigureOut">
              <a:rPr lang="en-ZA" smtClean="0"/>
              <a:t>2023/03/08</a:t>
            </a:fld>
            <a:endParaRPr lang="en-ZA" dirty="0"/>
          </a:p>
        </p:txBody>
      </p:sp>
      <p:sp>
        <p:nvSpPr>
          <p:cNvPr id="5" name="Footer Placeholder 4">
            <a:extLst>
              <a:ext uri="{FF2B5EF4-FFF2-40B4-BE49-F238E27FC236}">
                <a16:creationId xmlns:a16="http://schemas.microsoft.com/office/drawing/2014/main" id="{24C93CB8-05BC-45F6-8111-8980104E7CA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99875F08-8512-42AF-8D8D-4A599BD929A5}"/>
              </a:ext>
            </a:extLst>
          </p:cNvPr>
          <p:cNvSpPr>
            <a:spLocks noGrp="1"/>
          </p:cNvSpPr>
          <p:nvPr>
            <p:ph type="sldNum" sz="quarter" idx="12"/>
          </p:nvPr>
        </p:nvSpPr>
        <p:spPr/>
        <p:txBody>
          <a:bodyPr/>
          <a:lstStyle/>
          <a:p>
            <a:fld id="{AA92A338-3AE9-472B-A8F6-9C4C07814F80}" type="slidenum">
              <a:rPr lang="en-ZA" smtClean="0"/>
              <a:t>‹#›</a:t>
            </a:fld>
            <a:endParaRPr lang="en-ZA" dirty="0"/>
          </a:p>
        </p:txBody>
      </p:sp>
    </p:spTree>
    <p:extLst>
      <p:ext uri="{BB962C8B-B14F-4D97-AF65-F5344CB8AC3E}">
        <p14:creationId xmlns:p14="http://schemas.microsoft.com/office/powerpoint/2010/main" val="502327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NMU Title Slide">
    <p:bg>
      <p:bgPr>
        <a:solidFill>
          <a:srgbClr val="071B2C"/>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4D2C1017-5A15-4959-9538-CA730AA4D9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1585" y="1056218"/>
            <a:ext cx="3788833" cy="6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468476"/>
            <a:ext cx="10515600" cy="757904"/>
          </a:xfrm>
          <a:prstGeom prst="rect">
            <a:avLst/>
          </a:prstGeom>
        </p:spPr>
        <p:txBody>
          <a:bodyPr>
            <a:normAutofit/>
          </a:bodyPr>
          <a:lstStyle>
            <a:lvl1pPr algn="ctr">
              <a:defRPr sz="3600" b="1">
                <a:solidFill>
                  <a:schemeClr val="bg1"/>
                </a:solidFill>
                <a:latin typeface="Avenir LT 45 Book" panose="020B0503020000020003" pitchFamily="34" charset="0"/>
              </a:defRPr>
            </a:lvl1pPr>
          </a:lstStyle>
          <a:p>
            <a:r>
              <a:rPr lang="en-US"/>
              <a:t>Click to edit Master title style</a:t>
            </a:r>
            <a:endParaRPr lang="en-ZA" dirty="0"/>
          </a:p>
        </p:txBody>
      </p:sp>
      <p:sp>
        <p:nvSpPr>
          <p:cNvPr id="7" name="Text Placeholder 6"/>
          <p:cNvSpPr>
            <a:spLocks noGrp="1"/>
          </p:cNvSpPr>
          <p:nvPr>
            <p:ph type="body" sz="quarter" idx="13"/>
          </p:nvPr>
        </p:nvSpPr>
        <p:spPr>
          <a:xfrm>
            <a:off x="838200" y="4360946"/>
            <a:ext cx="10515600" cy="429759"/>
          </a:xfrm>
          <a:prstGeom prst="rect">
            <a:avLst/>
          </a:prstGeom>
        </p:spPr>
        <p:txBody>
          <a:bodyPr>
            <a:normAutofit/>
          </a:bodyPr>
          <a:lstStyle>
            <a:lvl1pPr marL="0" indent="0" algn="ctr">
              <a:buNone/>
              <a:defRPr sz="2400" b="1">
                <a:solidFill>
                  <a:schemeClr val="bg1"/>
                </a:solidFill>
                <a:latin typeface="Avenir LT 45 Book" panose="020B0503020000020003" pitchFamily="34" charset="0"/>
              </a:defRPr>
            </a:lvl1pPr>
          </a:lstStyle>
          <a:p>
            <a:pPr lvl="0"/>
            <a:r>
              <a:rPr lang="en-US"/>
              <a:t>Edit Master text styles</a:t>
            </a:r>
          </a:p>
        </p:txBody>
      </p:sp>
      <p:sp>
        <p:nvSpPr>
          <p:cNvPr id="11" name="Text Placeholder 10"/>
          <p:cNvSpPr>
            <a:spLocks noGrp="1"/>
          </p:cNvSpPr>
          <p:nvPr>
            <p:ph type="body" sz="quarter" idx="15"/>
          </p:nvPr>
        </p:nvSpPr>
        <p:spPr>
          <a:xfrm>
            <a:off x="838200" y="5018579"/>
            <a:ext cx="10515600" cy="365871"/>
          </a:xfrm>
          <a:prstGeom prst="rect">
            <a:avLst/>
          </a:prstGeom>
        </p:spPr>
        <p:txBody>
          <a:bodyPr/>
          <a:lstStyle>
            <a:lvl1pPr marL="0" indent="0" algn="ctr">
              <a:buNone/>
              <a:defRPr sz="2000">
                <a:solidFill>
                  <a:srgbClr val="FEC000"/>
                </a:solidFill>
                <a:latin typeface="Avenir LT 45 Book" panose="020B0503020000020003" pitchFamily="34" charset="0"/>
              </a:defRPr>
            </a:lvl1pPr>
          </a:lstStyle>
          <a:p>
            <a:pPr lvl="0"/>
            <a:r>
              <a:rPr lang="en-US"/>
              <a:t>Edit Master text styles</a:t>
            </a:r>
          </a:p>
        </p:txBody>
      </p:sp>
      <p:sp>
        <p:nvSpPr>
          <p:cNvPr id="13" name="Text Placeholder 12"/>
          <p:cNvSpPr>
            <a:spLocks noGrp="1"/>
          </p:cNvSpPr>
          <p:nvPr>
            <p:ph type="body" sz="quarter" idx="16"/>
          </p:nvPr>
        </p:nvSpPr>
        <p:spPr>
          <a:xfrm>
            <a:off x="838200" y="5472359"/>
            <a:ext cx="10515600" cy="365871"/>
          </a:xfrm>
          <a:prstGeom prst="rect">
            <a:avLst/>
          </a:prstGeom>
        </p:spPr>
        <p:txBody>
          <a:bodyPr>
            <a:normAutofit/>
          </a:bodyPr>
          <a:lstStyle>
            <a:lvl1pPr marL="0" indent="0" algn="ctr">
              <a:buNone/>
              <a:defRPr sz="2000">
                <a:solidFill>
                  <a:srgbClr val="FEC000"/>
                </a:solidFill>
                <a:latin typeface="Avenir LT 45 Book" panose="020B0503020000020003" pitchFamily="34" charset="0"/>
              </a:defRPr>
            </a:lvl1pPr>
          </a:lstStyle>
          <a:p>
            <a:pPr lvl="0"/>
            <a:r>
              <a:rPr lang="en-US"/>
              <a:t>Edit Master text styles</a:t>
            </a:r>
          </a:p>
        </p:txBody>
      </p:sp>
      <p:sp>
        <p:nvSpPr>
          <p:cNvPr id="14" name="Text Placeholder 12"/>
          <p:cNvSpPr>
            <a:spLocks noGrp="1"/>
          </p:cNvSpPr>
          <p:nvPr>
            <p:ph type="body" sz="quarter" idx="17"/>
          </p:nvPr>
        </p:nvSpPr>
        <p:spPr>
          <a:xfrm>
            <a:off x="838200" y="5926140"/>
            <a:ext cx="10515600" cy="435072"/>
          </a:xfrm>
          <a:prstGeom prst="rect">
            <a:avLst/>
          </a:prstGeom>
        </p:spPr>
        <p:txBody>
          <a:bodyPr>
            <a:normAutofit/>
          </a:bodyPr>
          <a:lstStyle>
            <a:lvl1pPr marL="0" indent="0" algn="ctr">
              <a:buNone/>
              <a:defRPr sz="2400">
                <a:solidFill>
                  <a:schemeClr val="bg1"/>
                </a:solidFill>
                <a:latin typeface="Avenir LT 45 Book" panose="020B0503020000020003" pitchFamily="34" charset="0"/>
              </a:defRPr>
            </a:lvl1pPr>
          </a:lstStyle>
          <a:p>
            <a:pPr lvl="0"/>
            <a:r>
              <a:rPr lang="en-US"/>
              <a:t>Edit Master text styles</a:t>
            </a:r>
          </a:p>
        </p:txBody>
      </p:sp>
    </p:spTree>
    <p:extLst>
      <p:ext uri="{BB962C8B-B14F-4D97-AF65-F5344CB8AC3E}">
        <p14:creationId xmlns:p14="http://schemas.microsoft.com/office/powerpoint/2010/main" val="3472726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2" name="Picture 4" descr="Slogan Slide (16-9).jpg">
            <a:extLst>
              <a:ext uri="{FF2B5EF4-FFF2-40B4-BE49-F238E27FC236}">
                <a16:creationId xmlns:a16="http://schemas.microsoft.com/office/drawing/2014/main" id="{550C74E3-B3BF-46B5-BAC9-C77A5BC32F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267" y="-40218"/>
            <a:ext cx="12321117" cy="693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99360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6B451-E3AE-4471-A7B9-D1362BE5069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9753B7E-C514-4036-BD23-6F5F22AA8D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EF7A69A-3766-423B-9F3E-445282BFA302}"/>
              </a:ext>
            </a:extLst>
          </p:cNvPr>
          <p:cNvSpPr>
            <a:spLocks noGrp="1"/>
          </p:cNvSpPr>
          <p:nvPr>
            <p:ph type="dt" sz="half" idx="10"/>
          </p:nvPr>
        </p:nvSpPr>
        <p:spPr/>
        <p:txBody>
          <a:bodyPr/>
          <a:lstStyle/>
          <a:p>
            <a:fld id="{CC60FD2E-25EC-4542-B813-D9A5D778F637}" type="datetimeFigureOut">
              <a:rPr lang="en-ZA" smtClean="0"/>
              <a:t>2023/03/08</a:t>
            </a:fld>
            <a:endParaRPr lang="en-ZA" dirty="0"/>
          </a:p>
        </p:txBody>
      </p:sp>
      <p:sp>
        <p:nvSpPr>
          <p:cNvPr id="5" name="Footer Placeholder 4">
            <a:extLst>
              <a:ext uri="{FF2B5EF4-FFF2-40B4-BE49-F238E27FC236}">
                <a16:creationId xmlns:a16="http://schemas.microsoft.com/office/drawing/2014/main" id="{4D9A212E-91C8-4B3A-B06E-08E92BE6887C}"/>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557756B0-E85C-4054-9873-1E56580E12F2}"/>
              </a:ext>
            </a:extLst>
          </p:cNvPr>
          <p:cNvSpPr>
            <a:spLocks noGrp="1"/>
          </p:cNvSpPr>
          <p:nvPr>
            <p:ph type="sldNum" sz="quarter" idx="12"/>
          </p:nvPr>
        </p:nvSpPr>
        <p:spPr/>
        <p:txBody>
          <a:bodyPr/>
          <a:lstStyle/>
          <a:p>
            <a:fld id="{AA92A338-3AE9-472B-A8F6-9C4C07814F80}" type="slidenum">
              <a:rPr lang="en-ZA" smtClean="0"/>
              <a:t>‹#›</a:t>
            </a:fld>
            <a:endParaRPr lang="en-ZA" dirty="0"/>
          </a:p>
        </p:txBody>
      </p:sp>
    </p:spTree>
    <p:extLst>
      <p:ext uri="{BB962C8B-B14F-4D97-AF65-F5344CB8AC3E}">
        <p14:creationId xmlns:p14="http://schemas.microsoft.com/office/powerpoint/2010/main" val="167075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DBF1-3899-49D7-ACFF-867B79F1F3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F90BE565-29C4-4565-A44F-A8B274DB9F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65EF10-6BE2-40CD-BEBC-2E0E6A5BA277}"/>
              </a:ext>
            </a:extLst>
          </p:cNvPr>
          <p:cNvSpPr>
            <a:spLocks noGrp="1"/>
          </p:cNvSpPr>
          <p:nvPr>
            <p:ph type="dt" sz="half" idx="10"/>
          </p:nvPr>
        </p:nvSpPr>
        <p:spPr/>
        <p:txBody>
          <a:bodyPr/>
          <a:lstStyle/>
          <a:p>
            <a:fld id="{CC60FD2E-25EC-4542-B813-D9A5D778F637}" type="datetimeFigureOut">
              <a:rPr lang="en-ZA" smtClean="0"/>
              <a:t>2023/03/08</a:t>
            </a:fld>
            <a:endParaRPr lang="en-ZA" dirty="0"/>
          </a:p>
        </p:txBody>
      </p:sp>
      <p:sp>
        <p:nvSpPr>
          <p:cNvPr id="5" name="Footer Placeholder 4">
            <a:extLst>
              <a:ext uri="{FF2B5EF4-FFF2-40B4-BE49-F238E27FC236}">
                <a16:creationId xmlns:a16="http://schemas.microsoft.com/office/drawing/2014/main" id="{D28C1270-44C6-44A4-B062-75ECC0708713}"/>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04A572CA-1790-4BF1-A609-0C1460F10602}"/>
              </a:ext>
            </a:extLst>
          </p:cNvPr>
          <p:cNvSpPr>
            <a:spLocks noGrp="1"/>
          </p:cNvSpPr>
          <p:nvPr>
            <p:ph type="sldNum" sz="quarter" idx="12"/>
          </p:nvPr>
        </p:nvSpPr>
        <p:spPr/>
        <p:txBody>
          <a:bodyPr/>
          <a:lstStyle/>
          <a:p>
            <a:fld id="{AA92A338-3AE9-472B-A8F6-9C4C07814F80}" type="slidenum">
              <a:rPr lang="en-ZA" smtClean="0"/>
              <a:t>‹#›</a:t>
            </a:fld>
            <a:endParaRPr lang="en-ZA" dirty="0"/>
          </a:p>
        </p:txBody>
      </p:sp>
    </p:spTree>
    <p:extLst>
      <p:ext uri="{BB962C8B-B14F-4D97-AF65-F5344CB8AC3E}">
        <p14:creationId xmlns:p14="http://schemas.microsoft.com/office/powerpoint/2010/main" val="347993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F8019-A8A0-43E2-8C7C-D165B4ECA1D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4A81026-0969-4631-BF4C-86E02CA941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13D36C8A-009A-4413-AE8D-E35C802634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1C3E73A0-CF34-47CB-93D8-C1644DD5340B}"/>
              </a:ext>
            </a:extLst>
          </p:cNvPr>
          <p:cNvSpPr>
            <a:spLocks noGrp="1"/>
          </p:cNvSpPr>
          <p:nvPr>
            <p:ph type="dt" sz="half" idx="10"/>
          </p:nvPr>
        </p:nvSpPr>
        <p:spPr/>
        <p:txBody>
          <a:bodyPr/>
          <a:lstStyle/>
          <a:p>
            <a:fld id="{CC60FD2E-25EC-4542-B813-D9A5D778F637}" type="datetimeFigureOut">
              <a:rPr lang="en-ZA" smtClean="0"/>
              <a:t>2023/03/08</a:t>
            </a:fld>
            <a:endParaRPr lang="en-ZA" dirty="0"/>
          </a:p>
        </p:txBody>
      </p:sp>
      <p:sp>
        <p:nvSpPr>
          <p:cNvPr id="6" name="Footer Placeholder 5">
            <a:extLst>
              <a:ext uri="{FF2B5EF4-FFF2-40B4-BE49-F238E27FC236}">
                <a16:creationId xmlns:a16="http://schemas.microsoft.com/office/drawing/2014/main" id="{C3815FF0-39E0-4F81-BD38-37061BDE98CF}"/>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71A358EE-C506-41F0-B453-D90856C9F4D2}"/>
              </a:ext>
            </a:extLst>
          </p:cNvPr>
          <p:cNvSpPr>
            <a:spLocks noGrp="1"/>
          </p:cNvSpPr>
          <p:nvPr>
            <p:ph type="sldNum" sz="quarter" idx="12"/>
          </p:nvPr>
        </p:nvSpPr>
        <p:spPr/>
        <p:txBody>
          <a:bodyPr/>
          <a:lstStyle/>
          <a:p>
            <a:fld id="{AA92A338-3AE9-472B-A8F6-9C4C07814F80}" type="slidenum">
              <a:rPr lang="en-ZA" smtClean="0"/>
              <a:t>‹#›</a:t>
            </a:fld>
            <a:endParaRPr lang="en-ZA" dirty="0"/>
          </a:p>
        </p:txBody>
      </p:sp>
    </p:spTree>
    <p:extLst>
      <p:ext uri="{BB962C8B-B14F-4D97-AF65-F5344CB8AC3E}">
        <p14:creationId xmlns:p14="http://schemas.microsoft.com/office/powerpoint/2010/main" val="179685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0C6D-5F18-44D8-AA50-D476475A9F80}"/>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46593F9-210A-436C-BD92-A3BEB05DC7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4BE5D8-938C-41DC-9EDD-F1521DF7EC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5D0B4A1-5111-4590-A905-52EFD397B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81540-3BFF-4562-BB01-D575C0F93E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6E2D108-4DB9-4080-8B7B-43D6CC28160E}"/>
              </a:ext>
            </a:extLst>
          </p:cNvPr>
          <p:cNvSpPr>
            <a:spLocks noGrp="1"/>
          </p:cNvSpPr>
          <p:nvPr>
            <p:ph type="dt" sz="half" idx="10"/>
          </p:nvPr>
        </p:nvSpPr>
        <p:spPr/>
        <p:txBody>
          <a:bodyPr/>
          <a:lstStyle/>
          <a:p>
            <a:fld id="{CC60FD2E-25EC-4542-B813-D9A5D778F637}" type="datetimeFigureOut">
              <a:rPr lang="en-ZA" smtClean="0"/>
              <a:t>2023/03/08</a:t>
            </a:fld>
            <a:endParaRPr lang="en-ZA" dirty="0"/>
          </a:p>
        </p:txBody>
      </p:sp>
      <p:sp>
        <p:nvSpPr>
          <p:cNvPr id="8" name="Footer Placeholder 7">
            <a:extLst>
              <a:ext uri="{FF2B5EF4-FFF2-40B4-BE49-F238E27FC236}">
                <a16:creationId xmlns:a16="http://schemas.microsoft.com/office/drawing/2014/main" id="{F9E7E86F-9367-4578-9346-ED69F34427FE}"/>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6CA7274B-1771-4686-A856-80FADEF48AD1}"/>
              </a:ext>
            </a:extLst>
          </p:cNvPr>
          <p:cNvSpPr>
            <a:spLocks noGrp="1"/>
          </p:cNvSpPr>
          <p:nvPr>
            <p:ph type="sldNum" sz="quarter" idx="12"/>
          </p:nvPr>
        </p:nvSpPr>
        <p:spPr/>
        <p:txBody>
          <a:bodyPr/>
          <a:lstStyle/>
          <a:p>
            <a:fld id="{AA92A338-3AE9-472B-A8F6-9C4C07814F80}" type="slidenum">
              <a:rPr lang="en-ZA" smtClean="0"/>
              <a:t>‹#›</a:t>
            </a:fld>
            <a:endParaRPr lang="en-ZA" dirty="0"/>
          </a:p>
        </p:txBody>
      </p:sp>
    </p:spTree>
    <p:extLst>
      <p:ext uri="{BB962C8B-B14F-4D97-AF65-F5344CB8AC3E}">
        <p14:creationId xmlns:p14="http://schemas.microsoft.com/office/powerpoint/2010/main" val="348686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60E4-1949-40C8-8BDA-C20AD9D946D8}"/>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1070C45-06C8-4C53-8902-049C2AED1C4B}"/>
              </a:ext>
            </a:extLst>
          </p:cNvPr>
          <p:cNvSpPr>
            <a:spLocks noGrp="1"/>
          </p:cNvSpPr>
          <p:nvPr>
            <p:ph type="dt" sz="half" idx="10"/>
          </p:nvPr>
        </p:nvSpPr>
        <p:spPr/>
        <p:txBody>
          <a:bodyPr/>
          <a:lstStyle/>
          <a:p>
            <a:fld id="{CC60FD2E-25EC-4542-B813-D9A5D778F637}" type="datetimeFigureOut">
              <a:rPr lang="en-ZA" smtClean="0"/>
              <a:t>2023/03/08</a:t>
            </a:fld>
            <a:endParaRPr lang="en-ZA" dirty="0"/>
          </a:p>
        </p:txBody>
      </p:sp>
      <p:sp>
        <p:nvSpPr>
          <p:cNvPr id="4" name="Footer Placeholder 3">
            <a:extLst>
              <a:ext uri="{FF2B5EF4-FFF2-40B4-BE49-F238E27FC236}">
                <a16:creationId xmlns:a16="http://schemas.microsoft.com/office/drawing/2014/main" id="{685B2048-32F8-4E8B-B6BA-DECBAB004F2B}"/>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6A28D2EA-E17C-4C58-B241-A40035BADFE1}"/>
              </a:ext>
            </a:extLst>
          </p:cNvPr>
          <p:cNvSpPr>
            <a:spLocks noGrp="1"/>
          </p:cNvSpPr>
          <p:nvPr>
            <p:ph type="sldNum" sz="quarter" idx="12"/>
          </p:nvPr>
        </p:nvSpPr>
        <p:spPr/>
        <p:txBody>
          <a:bodyPr/>
          <a:lstStyle/>
          <a:p>
            <a:fld id="{AA92A338-3AE9-472B-A8F6-9C4C07814F80}" type="slidenum">
              <a:rPr lang="en-ZA" smtClean="0"/>
              <a:t>‹#›</a:t>
            </a:fld>
            <a:endParaRPr lang="en-ZA" dirty="0"/>
          </a:p>
        </p:txBody>
      </p:sp>
    </p:spTree>
    <p:extLst>
      <p:ext uri="{BB962C8B-B14F-4D97-AF65-F5344CB8AC3E}">
        <p14:creationId xmlns:p14="http://schemas.microsoft.com/office/powerpoint/2010/main" val="145651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B14317-D2C3-42AC-B28C-BDE83E23F37E}"/>
              </a:ext>
            </a:extLst>
          </p:cNvPr>
          <p:cNvSpPr>
            <a:spLocks noGrp="1"/>
          </p:cNvSpPr>
          <p:nvPr>
            <p:ph type="dt" sz="half" idx="10"/>
          </p:nvPr>
        </p:nvSpPr>
        <p:spPr/>
        <p:txBody>
          <a:bodyPr/>
          <a:lstStyle/>
          <a:p>
            <a:fld id="{CC60FD2E-25EC-4542-B813-D9A5D778F637}" type="datetimeFigureOut">
              <a:rPr lang="en-ZA" smtClean="0"/>
              <a:t>2023/03/08</a:t>
            </a:fld>
            <a:endParaRPr lang="en-ZA" dirty="0"/>
          </a:p>
        </p:txBody>
      </p:sp>
      <p:sp>
        <p:nvSpPr>
          <p:cNvPr id="3" name="Footer Placeholder 2">
            <a:extLst>
              <a:ext uri="{FF2B5EF4-FFF2-40B4-BE49-F238E27FC236}">
                <a16:creationId xmlns:a16="http://schemas.microsoft.com/office/drawing/2014/main" id="{EFFA137F-3819-40A0-8CE2-FF4A872005FB}"/>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7D8AA4D5-717B-4562-B559-FAF37686FE34}"/>
              </a:ext>
            </a:extLst>
          </p:cNvPr>
          <p:cNvSpPr>
            <a:spLocks noGrp="1"/>
          </p:cNvSpPr>
          <p:nvPr>
            <p:ph type="sldNum" sz="quarter" idx="12"/>
          </p:nvPr>
        </p:nvSpPr>
        <p:spPr/>
        <p:txBody>
          <a:bodyPr/>
          <a:lstStyle/>
          <a:p>
            <a:fld id="{AA92A338-3AE9-472B-A8F6-9C4C07814F80}" type="slidenum">
              <a:rPr lang="en-ZA" smtClean="0"/>
              <a:t>‹#›</a:t>
            </a:fld>
            <a:endParaRPr lang="en-ZA" dirty="0"/>
          </a:p>
        </p:txBody>
      </p:sp>
    </p:spTree>
    <p:extLst>
      <p:ext uri="{BB962C8B-B14F-4D97-AF65-F5344CB8AC3E}">
        <p14:creationId xmlns:p14="http://schemas.microsoft.com/office/powerpoint/2010/main" val="241236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AFF8-619E-417E-A6AD-4B5C3FB8B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121DD1F-7428-4621-8E94-C57E648255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D6A486C-3863-4415-9F2F-A40C1BEA6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924B9B-CB11-40DF-BC5B-5230A96BB517}"/>
              </a:ext>
            </a:extLst>
          </p:cNvPr>
          <p:cNvSpPr>
            <a:spLocks noGrp="1"/>
          </p:cNvSpPr>
          <p:nvPr>
            <p:ph type="dt" sz="half" idx="10"/>
          </p:nvPr>
        </p:nvSpPr>
        <p:spPr/>
        <p:txBody>
          <a:bodyPr/>
          <a:lstStyle/>
          <a:p>
            <a:fld id="{CC60FD2E-25EC-4542-B813-D9A5D778F637}" type="datetimeFigureOut">
              <a:rPr lang="en-ZA" smtClean="0"/>
              <a:t>2023/03/08</a:t>
            </a:fld>
            <a:endParaRPr lang="en-ZA" dirty="0"/>
          </a:p>
        </p:txBody>
      </p:sp>
      <p:sp>
        <p:nvSpPr>
          <p:cNvPr id="6" name="Footer Placeholder 5">
            <a:extLst>
              <a:ext uri="{FF2B5EF4-FFF2-40B4-BE49-F238E27FC236}">
                <a16:creationId xmlns:a16="http://schemas.microsoft.com/office/drawing/2014/main" id="{177288B5-4DD0-42DE-A69C-7CA070E6DAB9}"/>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45204055-E79E-4FDD-B01F-B07894F4B91A}"/>
              </a:ext>
            </a:extLst>
          </p:cNvPr>
          <p:cNvSpPr>
            <a:spLocks noGrp="1"/>
          </p:cNvSpPr>
          <p:nvPr>
            <p:ph type="sldNum" sz="quarter" idx="12"/>
          </p:nvPr>
        </p:nvSpPr>
        <p:spPr/>
        <p:txBody>
          <a:bodyPr/>
          <a:lstStyle/>
          <a:p>
            <a:fld id="{AA92A338-3AE9-472B-A8F6-9C4C07814F80}" type="slidenum">
              <a:rPr lang="en-ZA" smtClean="0"/>
              <a:t>‹#›</a:t>
            </a:fld>
            <a:endParaRPr lang="en-ZA" dirty="0"/>
          </a:p>
        </p:txBody>
      </p:sp>
    </p:spTree>
    <p:extLst>
      <p:ext uri="{BB962C8B-B14F-4D97-AF65-F5344CB8AC3E}">
        <p14:creationId xmlns:p14="http://schemas.microsoft.com/office/powerpoint/2010/main" val="292324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A798-BAEA-4EDE-919C-06ECDFD22C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3A3436A-1DB5-4720-97A4-20DC4F080A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7230AE0A-BEAA-4080-AE52-E302DB249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4E31F-E238-461A-BC3F-B0BF54865810}"/>
              </a:ext>
            </a:extLst>
          </p:cNvPr>
          <p:cNvSpPr>
            <a:spLocks noGrp="1"/>
          </p:cNvSpPr>
          <p:nvPr>
            <p:ph type="dt" sz="half" idx="10"/>
          </p:nvPr>
        </p:nvSpPr>
        <p:spPr/>
        <p:txBody>
          <a:bodyPr/>
          <a:lstStyle/>
          <a:p>
            <a:fld id="{CC60FD2E-25EC-4542-B813-D9A5D778F637}" type="datetimeFigureOut">
              <a:rPr lang="en-ZA" smtClean="0"/>
              <a:t>2023/03/08</a:t>
            </a:fld>
            <a:endParaRPr lang="en-ZA" dirty="0"/>
          </a:p>
        </p:txBody>
      </p:sp>
      <p:sp>
        <p:nvSpPr>
          <p:cNvPr id="6" name="Footer Placeholder 5">
            <a:extLst>
              <a:ext uri="{FF2B5EF4-FFF2-40B4-BE49-F238E27FC236}">
                <a16:creationId xmlns:a16="http://schemas.microsoft.com/office/drawing/2014/main" id="{D8BDE167-AFE0-438C-852B-7AA2B1ED42F4}"/>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81A9B4BD-AC67-4974-89B4-10C47F18D85B}"/>
              </a:ext>
            </a:extLst>
          </p:cNvPr>
          <p:cNvSpPr>
            <a:spLocks noGrp="1"/>
          </p:cNvSpPr>
          <p:nvPr>
            <p:ph type="sldNum" sz="quarter" idx="12"/>
          </p:nvPr>
        </p:nvSpPr>
        <p:spPr/>
        <p:txBody>
          <a:bodyPr/>
          <a:lstStyle/>
          <a:p>
            <a:fld id="{AA92A338-3AE9-472B-A8F6-9C4C07814F80}" type="slidenum">
              <a:rPr lang="en-ZA" smtClean="0"/>
              <a:t>‹#›</a:t>
            </a:fld>
            <a:endParaRPr lang="en-ZA" dirty="0"/>
          </a:p>
        </p:txBody>
      </p:sp>
    </p:spTree>
    <p:extLst>
      <p:ext uri="{BB962C8B-B14F-4D97-AF65-F5344CB8AC3E}">
        <p14:creationId xmlns:p14="http://schemas.microsoft.com/office/powerpoint/2010/main" val="346389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90D099-A868-491B-A36C-29BEF59110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A478898-8C50-4388-BA0C-AFC826C30F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5041568-DE7D-4D70-90F3-7BB1768650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0FD2E-25EC-4542-B813-D9A5D778F637}" type="datetimeFigureOut">
              <a:rPr lang="en-ZA" smtClean="0"/>
              <a:t>2023/03/08</a:t>
            </a:fld>
            <a:endParaRPr lang="en-ZA" dirty="0"/>
          </a:p>
        </p:txBody>
      </p:sp>
      <p:sp>
        <p:nvSpPr>
          <p:cNvPr id="5" name="Footer Placeholder 4">
            <a:extLst>
              <a:ext uri="{FF2B5EF4-FFF2-40B4-BE49-F238E27FC236}">
                <a16:creationId xmlns:a16="http://schemas.microsoft.com/office/drawing/2014/main" id="{BE8400F8-8672-449E-B948-DCA548B2C9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6CC6AB83-1024-404E-BD04-63CA24468D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2A338-3AE9-472B-A8F6-9C4C07814F80}" type="slidenum">
              <a:rPr lang="en-ZA" smtClean="0"/>
              <a:t>‹#›</a:t>
            </a:fld>
            <a:endParaRPr lang="en-ZA" dirty="0"/>
          </a:p>
        </p:txBody>
      </p:sp>
    </p:spTree>
    <p:extLst>
      <p:ext uri="{BB962C8B-B14F-4D97-AF65-F5344CB8AC3E}">
        <p14:creationId xmlns:p14="http://schemas.microsoft.com/office/powerpoint/2010/main" val="472600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occupationalhealth@mandela.ac.za" TargetMode="External"/><Relationship Id="rId7"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hyperlink" Target="mailto:water@mandela.ac.za" TargetMode="External"/><Relationship Id="rId5" Type="http://schemas.openxmlformats.org/officeDocument/2006/relationships/hyperlink" Target="mailto:SHE@mandela.ac.za" TargetMode="External"/><Relationship Id="rId4" Type="http://schemas.openxmlformats.org/officeDocument/2006/relationships/hyperlink" Target="mailto:studenthealthservices@mandela.ac.z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fif"/></Relationships>
</file>

<file path=ppt/slides/_rels/slide3.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jfif"/><Relationship Id="rId4" Type="http://schemas.openxmlformats.org/officeDocument/2006/relationships/image" Target="../media/image9.jfi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a:extLst>
              <a:ext uri="{FF2B5EF4-FFF2-40B4-BE49-F238E27FC236}">
                <a16:creationId xmlns:a16="http://schemas.microsoft.com/office/drawing/2014/main" id="{0586B100-7C4A-4E98-9F92-88C02FE02B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a:extLst>
              <a:ext uri="{FF2B5EF4-FFF2-40B4-BE49-F238E27FC236}">
                <a16:creationId xmlns:a16="http://schemas.microsoft.com/office/drawing/2014/main" id="{9AD9561C-77B1-4900-A6F0-BE0612892CFA}"/>
              </a:ext>
            </a:extLst>
          </p:cNvPr>
          <p:cNvSpPr>
            <a:spLocks noGrp="1"/>
          </p:cNvSpPr>
          <p:nvPr>
            <p:ph type="title"/>
          </p:nvPr>
        </p:nvSpPr>
        <p:spPr>
          <a:xfrm>
            <a:off x="814917" y="5156200"/>
            <a:ext cx="10515600" cy="577851"/>
          </a:xfrm>
        </p:spPr>
        <p:txBody>
          <a:bodyPr>
            <a:noAutofit/>
          </a:bodyPr>
          <a:lstStyle/>
          <a:p>
            <a:r>
              <a:rPr lang="en-ZA" altLang="en-US" sz="2400" dirty="0">
                <a:ea typeface="ＭＳ Ｐゴシック" panose="020B0600070205080204" pitchFamily="34" charset="-128"/>
              </a:rPr>
              <a:t>Nelson Mandela University Waterborne Disease Awareness</a:t>
            </a:r>
          </a:p>
        </p:txBody>
      </p:sp>
      <p:sp>
        <p:nvSpPr>
          <p:cNvPr id="17412" name="Text Placeholder 3">
            <a:extLst>
              <a:ext uri="{FF2B5EF4-FFF2-40B4-BE49-F238E27FC236}">
                <a16:creationId xmlns:a16="http://schemas.microsoft.com/office/drawing/2014/main" id="{128841ED-F439-47B7-A008-1C55D8AF8573}"/>
              </a:ext>
            </a:extLst>
          </p:cNvPr>
          <p:cNvSpPr>
            <a:spLocks noGrp="1"/>
          </p:cNvSpPr>
          <p:nvPr>
            <p:ph type="body" sz="quarter" idx="15"/>
          </p:nvPr>
        </p:nvSpPr>
        <p:spPr>
          <a:xfrm>
            <a:off x="814917" y="5848351"/>
            <a:ext cx="10515600" cy="364067"/>
          </a:xfrm>
        </p:spPr>
        <p:txBody>
          <a:bodyPr>
            <a:normAutofit/>
          </a:bodyPr>
          <a:lstStyle/>
          <a:p>
            <a:r>
              <a:rPr lang="en-US" altLang="en-US" sz="1800" b="1" dirty="0">
                <a:ea typeface="ＭＳ Ｐゴシック" panose="020B0600070205080204" pitchFamily="34" charset="-128"/>
              </a:rPr>
              <a:t>Safety, Health and Environment Department –  Water Disease awareness </a:t>
            </a:r>
            <a:r>
              <a:rPr lang="en-US" altLang="en-US" sz="1800" b="1">
                <a:ea typeface="ＭＳ Ｐゴシック" panose="020B0600070205080204" pitchFamily="34" charset="-128"/>
              </a:rPr>
              <a:t>for Staff &amp; Students</a:t>
            </a:r>
            <a:endParaRPr lang="en-ZA" altLang="en-US" sz="1800" b="1" dirty="0">
              <a:ea typeface="ＭＳ Ｐゴシック" panose="020B0600070205080204" pitchFamily="34" charset="-128"/>
            </a:endParaRPr>
          </a:p>
        </p:txBody>
      </p:sp>
      <p:sp>
        <p:nvSpPr>
          <p:cNvPr id="17413" name="Text Placeholder 5">
            <a:extLst>
              <a:ext uri="{FF2B5EF4-FFF2-40B4-BE49-F238E27FC236}">
                <a16:creationId xmlns:a16="http://schemas.microsoft.com/office/drawing/2014/main" id="{08F9DA0B-190B-4440-B59E-F279D5AA2FD5}"/>
              </a:ext>
            </a:extLst>
          </p:cNvPr>
          <p:cNvSpPr>
            <a:spLocks noGrp="1"/>
          </p:cNvSpPr>
          <p:nvPr>
            <p:ph type="body" sz="quarter" idx="17"/>
          </p:nvPr>
        </p:nvSpPr>
        <p:spPr>
          <a:xfrm>
            <a:off x="814917" y="6309785"/>
            <a:ext cx="10515600" cy="433916"/>
          </a:xfrm>
        </p:spPr>
        <p:txBody>
          <a:bodyPr/>
          <a:lstStyle/>
          <a:p>
            <a:r>
              <a:rPr lang="en-ZA" altLang="en-US" sz="1867" dirty="0">
                <a:ea typeface="ＭＳ Ｐゴシック" panose="020B0600070205080204" pitchFamily="34" charset="-128"/>
              </a:rPr>
              <a:t>SHE Compliance Officer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F876288E-87F6-4A36-847D-EF960F789F64}"/>
              </a:ext>
            </a:extLst>
          </p:cNvPr>
          <p:cNvSpPr>
            <a:spLocks noGrp="1"/>
          </p:cNvSpPr>
          <p:nvPr>
            <p:ph type="title"/>
          </p:nvPr>
        </p:nvSpPr>
        <p:spPr>
          <a:xfrm>
            <a:off x="431800" y="149891"/>
            <a:ext cx="11135784" cy="1242204"/>
          </a:xfrm>
          <a:solidFill>
            <a:srgbClr val="001642"/>
          </a:solidFill>
          <a:effectLst>
            <a:softEdge rad="127000"/>
          </a:effectLst>
        </p:spPr>
        <p:txBody>
          <a:bodyPr>
            <a:normAutofit/>
          </a:bodyPr>
          <a:lstStyle/>
          <a:p>
            <a:pPr algn="ctr"/>
            <a:r>
              <a:rPr lang="en-US" altLang="en-US" sz="3600" b="1" dirty="0">
                <a:solidFill>
                  <a:srgbClr val="FFC000"/>
                </a:solidFill>
                <a:ea typeface="ＭＳ Ｐゴシック" panose="020B0600070205080204" pitchFamily="34" charset="-128"/>
              </a:rPr>
              <a:t>Bilharzia</a:t>
            </a:r>
          </a:p>
        </p:txBody>
      </p:sp>
      <p:pic>
        <p:nvPicPr>
          <p:cNvPr id="4" name="Picture 3">
            <a:extLst>
              <a:ext uri="{FF2B5EF4-FFF2-40B4-BE49-F238E27FC236}">
                <a16:creationId xmlns:a16="http://schemas.microsoft.com/office/drawing/2014/main" id="{4362851B-FAEE-4FB5-A5C5-1C953662825D}"/>
              </a:ext>
            </a:extLst>
          </p:cNvPr>
          <p:cNvPicPr>
            <a:picLocks noChangeAspect="1"/>
          </p:cNvPicPr>
          <p:nvPr/>
        </p:nvPicPr>
        <p:blipFill>
          <a:blip r:embed="rId2"/>
          <a:stretch>
            <a:fillRect/>
          </a:stretch>
        </p:blipFill>
        <p:spPr>
          <a:xfrm>
            <a:off x="0" y="6069894"/>
            <a:ext cx="12192000" cy="788106"/>
          </a:xfrm>
          <a:prstGeom prst="rect">
            <a:avLst/>
          </a:prstGeom>
        </p:spPr>
      </p:pic>
      <p:sp>
        <p:nvSpPr>
          <p:cNvPr id="3" name="Content Placeholder 2"/>
          <p:cNvSpPr>
            <a:spLocks noGrp="1"/>
          </p:cNvSpPr>
          <p:nvPr>
            <p:ph sz="half" idx="1"/>
          </p:nvPr>
        </p:nvSpPr>
        <p:spPr>
          <a:xfrm>
            <a:off x="496258" y="1590502"/>
            <a:ext cx="11006867" cy="4087959"/>
          </a:xfrm>
        </p:spPr>
        <p:txBody>
          <a:bodyPr>
            <a:noAutofit/>
          </a:bodyPr>
          <a:lstStyle/>
          <a:p>
            <a:pPr marL="0" indent="0" algn="just">
              <a:lnSpc>
                <a:spcPct val="100000"/>
              </a:lnSpc>
              <a:buNone/>
            </a:pPr>
            <a:r>
              <a:rPr lang="en-ZA" sz="2000" dirty="0">
                <a:cs typeface="Arial" panose="020B0604020202020204" pitchFamily="34" charset="0"/>
              </a:rPr>
              <a:t>Bilharzia/Snail fever is a disease caused by a parasitic worm. </a:t>
            </a:r>
          </a:p>
          <a:p>
            <a:pPr marL="0" indent="0" algn="just">
              <a:lnSpc>
                <a:spcPct val="100000"/>
              </a:lnSpc>
              <a:buNone/>
            </a:pPr>
            <a:r>
              <a:rPr lang="en-ZA" sz="2000" b="1" dirty="0">
                <a:cs typeface="Arial" panose="020B0604020202020204" pitchFamily="34" charset="0"/>
              </a:rPr>
              <a:t>Symptoms:</a:t>
            </a:r>
            <a:r>
              <a:rPr lang="en-ZA" sz="2000" dirty="0">
                <a:cs typeface="Arial" panose="020B0604020202020204" pitchFamily="34" charset="0"/>
              </a:rPr>
              <a:t> Rash, Fever, Headache, Body aches, or myalgia, Breathing difficulties, and can appear approximately 3 to 8 weeks after infection.</a:t>
            </a:r>
          </a:p>
          <a:p>
            <a:pPr marL="0" indent="0" algn="just">
              <a:lnSpc>
                <a:spcPct val="100000"/>
              </a:lnSpc>
              <a:buNone/>
            </a:pPr>
            <a:endParaRPr lang="en-ZA" sz="2000" b="1" dirty="0">
              <a:cs typeface="Arial" panose="020B0604020202020204" pitchFamily="34" charset="0"/>
            </a:endParaRPr>
          </a:p>
          <a:p>
            <a:pPr marL="0" indent="0" algn="just">
              <a:lnSpc>
                <a:spcPct val="100000"/>
              </a:lnSpc>
              <a:buNone/>
            </a:pPr>
            <a:r>
              <a:rPr lang="en-ZA" sz="2000" b="1" dirty="0">
                <a:cs typeface="Arial" panose="020B0604020202020204" pitchFamily="34" charset="0"/>
              </a:rPr>
              <a:t>Transmission: </a:t>
            </a:r>
            <a:r>
              <a:rPr lang="en-ZA" sz="2000" dirty="0">
                <a:cs typeface="Arial" panose="020B0604020202020204" pitchFamily="34" charset="0"/>
              </a:rPr>
              <a:t>Direct contact with fresh water contaminated by parasite. Affects intestinal and urinary organs. Parasite lives in the blood vessels, can harm other organs in the body. </a:t>
            </a:r>
          </a:p>
          <a:p>
            <a:pPr marL="0" indent="0" algn="just">
              <a:lnSpc>
                <a:spcPct val="100000"/>
              </a:lnSpc>
              <a:buNone/>
            </a:pPr>
            <a:r>
              <a:rPr lang="en-ZA" sz="2000" dirty="0">
                <a:cs typeface="Arial" panose="020B0604020202020204" pitchFamily="34" charset="0"/>
              </a:rPr>
              <a:t>Also, infection by consuming liquids or eating food that a person has prepared in contaminated water.</a:t>
            </a:r>
            <a:r>
              <a:rPr lang="en-ZA" sz="2000" b="1" dirty="0">
                <a:cs typeface="Arial" panose="020B0604020202020204" pitchFamily="34" charset="0"/>
              </a:rPr>
              <a:t> </a:t>
            </a:r>
          </a:p>
          <a:p>
            <a:pPr marL="0" indent="0" algn="just">
              <a:lnSpc>
                <a:spcPct val="100000"/>
              </a:lnSpc>
              <a:buNone/>
            </a:pPr>
            <a:endParaRPr lang="en-ZA" sz="2000" b="1" dirty="0">
              <a:cs typeface="Arial" panose="020B0604020202020204" pitchFamily="34" charset="0"/>
            </a:endParaRPr>
          </a:p>
          <a:p>
            <a:pPr marL="0" indent="0" algn="just">
              <a:lnSpc>
                <a:spcPct val="100000"/>
              </a:lnSpc>
              <a:buNone/>
            </a:pPr>
            <a:r>
              <a:rPr lang="en-ZA" sz="2000" b="1" dirty="0">
                <a:cs typeface="Arial" panose="020B0604020202020204" pitchFamily="34" charset="0"/>
              </a:rPr>
              <a:t>Tr</a:t>
            </a:r>
            <a:r>
              <a:rPr lang="en-ZA" sz="2000" dirty="0">
                <a:cs typeface="Arial" panose="020B0604020202020204" pitchFamily="34" charset="0"/>
              </a:rPr>
              <a:t>e</a:t>
            </a:r>
            <a:r>
              <a:rPr lang="en-ZA" sz="2000" b="1" dirty="0">
                <a:cs typeface="Arial" panose="020B0604020202020204" pitchFamily="34" charset="0"/>
              </a:rPr>
              <a:t>atment: </a:t>
            </a:r>
            <a:r>
              <a:rPr lang="en-ZA" sz="2000" dirty="0">
                <a:cs typeface="Arial" panose="020B0604020202020204" pitchFamily="34" charset="0"/>
              </a:rPr>
              <a:t>If a person’s test result is positive, medication is usually effective as long as the individual has not experienced significant complications.</a:t>
            </a:r>
          </a:p>
          <a:p>
            <a:pPr marL="0" indent="0">
              <a:lnSpc>
                <a:spcPct val="120000"/>
              </a:lnSpc>
              <a:buNone/>
            </a:pPr>
            <a:endParaRPr lang="en-ZA" sz="2000" dirty="0"/>
          </a:p>
        </p:txBody>
      </p:sp>
    </p:spTree>
    <p:extLst>
      <p:ext uri="{BB962C8B-B14F-4D97-AF65-F5344CB8AC3E}">
        <p14:creationId xmlns:p14="http://schemas.microsoft.com/office/powerpoint/2010/main" val="3680395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F876288E-87F6-4A36-847D-EF960F789F64}"/>
              </a:ext>
            </a:extLst>
          </p:cNvPr>
          <p:cNvSpPr>
            <a:spLocks noGrp="1"/>
          </p:cNvSpPr>
          <p:nvPr>
            <p:ph type="title"/>
          </p:nvPr>
        </p:nvSpPr>
        <p:spPr>
          <a:xfrm>
            <a:off x="440267" y="408436"/>
            <a:ext cx="11135784" cy="1221956"/>
          </a:xfrm>
          <a:solidFill>
            <a:srgbClr val="001642"/>
          </a:solidFill>
          <a:effectLst>
            <a:softEdge rad="127000"/>
          </a:effectLst>
        </p:spPr>
        <p:txBody>
          <a:bodyPr>
            <a:normAutofit/>
          </a:bodyPr>
          <a:lstStyle/>
          <a:p>
            <a:pPr algn="ctr"/>
            <a:r>
              <a:rPr lang="en-US" altLang="en-US" sz="3600" b="1" dirty="0">
                <a:solidFill>
                  <a:srgbClr val="FFC000"/>
                </a:solidFill>
                <a:ea typeface="ＭＳ Ｐゴシック" panose="020B0600070205080204" pitchFamily="34" charset="-128"/>
              </a:rPr>
              <a:t>Water Management &amp; Preventative Measures</a:t>
            </a:r>
          </a:p>
        </p:txBody>
      </p:sp>
      <p:pic>
        <p:nvPicPr>
          <p:cNvPr id="5" name="Picture 4">
            <a:extLst>
              <a:ext uri="{FF2B5EF4-FFF2-40B4-BE49-F238E27FC236}">
                <a16:creationId xmlns:a16="http://schemas.microsoft.com/office/drawing/2014/main" id="{0B332737-199A-4ECF-8BA5-F603489BDEFA}"/>
              </a:ext>
            </a:extLst>
          </p:cNvPr>
          <p:cNvPicPr>
            <a:picLocks noChangeAspect="1"/>
          </p:cNvPicPr>
          <p:nvPr/>
        </p:nvPicPr>
        <p:blipFill>
          <a:blip r:embed="rId2"/>
          <a:stretch>
            <a:fillRect/>
          </a:stretch>
        </p:blipFill>
        <p:spPr>
          <a:xfrm>
            <a:off x="0" y="6069894"/>
            <a:ext cx="12192000" cy="788106"/>
          </a:xfrm>
          <a:prstGeom prst="rect">
            <a:avLst/>
          </a:prstGeom>
        </p:spPr>
      </p:pic>
      <p:sp>
        <p:nvSpPr>
          <p:cNvPr id="2" name="Content Placeholder 1"/>
          <p:cNvSpPr>
            <a:spLocks noGrp="1"/>
          </p:cNvSpPr>
          <p:nvPr>
            <p:ph sz="half" idx="1"/>
          </p:nvPr>
        </p:nvSpPr>
        <p:spPr>
          <a:xfrm>
            <a:off x="440267" y="1630392"/>
            <a:ext cx="11326163" cy="4740769"/>
          </a:xfrm>
        </p:spPr>
        <p:txBody>
          <a:bodyPr>
            <a:noAutofit/>
          </a:bodyPr>
          <a:lstStyle/>
          <a:p>
            <a:pPr>
              <a:lnSpc>
                <a:spcPct val="107000"/>
              </a:lnSpc>
              <a:spcBef>
                <a:spcPts val="675"/>
              </a:spcBef>
              <a:spcAft>
                <a:spcPts val="675"/>
              </a:spcAft>
            </a:pPr>
            <a:r>
              <a:rPr lang="en-ZA" sz="1800" b="1" u="sng" dirty="0">
                <a:ea typeface="Times New Roman" panose="02020603050405020304" pitchFamily="18" charset="0"/>
                <a:cs typeface="Times New Roman" panose="02020603050405020304" pitchFamily="18" charset="0"/>
              </a:rPr>
              <a:t>Do not drink untreated water!</a:t>
            </a:r>
            <a:endParaRPr lang="en-ZA" sz="1800" b="1" u="sng" dirty="0">
              <a:ea typeface="Calibri" panose="020F0502020204030204" pitchFamily="34" charset="0"/>
              <a:cs typeface="Times New Roman" panose="02020603050405020304" pitchFamily="18" charset="0"/>
            </a:endParaRPr>
          </a:p>
          <a:p>
            <a:pPr marL="0" indent="0">
              <a:lnSpc>
                <a:spcPct val="107000"/>
              </a:lnSpc>
              <a:spcBef>
                <a:spcPts val="675"/>
              </a:spcBef>
              <a:spcAft>
                <a:spcPts val="675"/>
              </a:spcAft>
              <a:buNone/>
            </a:pPr>
            <a:r>
              <a:rPr lang="en-ZA" sz="1800" dirty="0">
                <a:ea typeface="Times New Roman" panose="02020603050405020304" pitchFamily="18" charset="0"/>
                <a:cs typeface="Times New Roman" panose="02020603050405020304" pitchFamily="18" charset="0"/>
              </a:rPr>
              <a:t>Clean drinking water before use or consumption, effective sanitation and hygiene is important.</a:t>
            </a:r>
            <a:endParaRPr lang="en-ZA" sz="1800" dirty="0">
              <a:ea typeface="Calibri" panose="020F0502020204030204" pitchFamily="34" charset="0"/>
              <a:cs typeface="Times New Roman" panose="02020603050405020304" pitchFamily="18" charset="0"/>
            </a:endParaRPr>
          </a:p>
          <a:p>
            <a:pPr>
              <a:lnSpc>
                <a:spcPct val="107000"/>
              </a:lnSpc>
              <a:spcAft>
                <a:spcPts val="800"/>
              </a:spcAft>
              <a:buSzPts val="1000"/>
              <a:tabLst>
                <a:tab pos="457200" algn="l"/>
              </a:tabLst>
            </a:pPr>
            <a:r>
              <a:rPr lang="en-ZA" sz="1800" b="1" u="sng" dirty="0">
                <a:ea typeface="Times New Roman" panose="02020603050405020304" pitchFamily="18" charset="0"/>
                <a:cs typeface="Times New Roman" panose="02020603050405020304" pitchFamily="18" charset="0"/>
              </a:rPr>
              <a:t>Water can be disinfected!</a:t>
            </a:r>
          </a:p>
          <a:p>
            <a:pPr marL="0" indent="0">
              <a:lnSpc>
                <a:spcPct val="107000"/>
              </a:lnSpc>
              <a:spcAft>
                <a:spcPts val="800"/>
              </a:spcAft>
              <a:buSzPts val="1000"/>
              <a:buNone/>
              <a:tabLst>
                <a:tab pos="457200" algn="l"/>
              </a:tabLst>
            </a:pPr>
            <a:r>
              <a:rPr lang="en-ZA" sz="1800" dirty="0">
                <a:ea typeface="Times New Roman" panose="02020603050405020304" pitchFamily="18" charset="0"/>
                <a:cs typeface="Times New Roman" panose="02020603050405020304" pitchFamily="18" charset="0"/>
              </a:rPr>
              <a:t>By adding one teaspoon(5ml) of domestic bleach to 20 litres of water and leaving it for one hour before drinking. If no bleach is available, the water can be boiled vigorously for at least five minutes and kept simmering for at least another 15 minutes (take care to avoid burns). If the water is cloudy, add 2 to 3 extra teaspoon of bleach</a:t>
            </a:r>
            <a:endParaRPr lang="en-ZA" sz="1800" dirty="0">
              <a:ea typeface="Calibri" panose="020F0502020204030204" pitchFamily="34" charset="0"/>
              <a:cs typeface="Times New Roman" panose="02020603050405020304" pitchFamily="18" charset="0"/>
            </a:endParaRPr>
          </a:p>
          <a:p>
            <a:pPr>
              <a:lnSpc>
                <a:spcPct val="107000"/>
              </a:lnSpc>
              <a:spcAft>
                <a:spcPts val="800"/>
              </a:spcAft>
              <a:buSzPts val="1000"/>
              <a:tabLst>
                <a:tab pos="457200" algn="l"/>
              </a:tabLst>
            </a:pPr>
            <a:r>
              <a:rPr lang="en-ZA" sz="1800" b="1" u="sng" dirty="0">
                <a:ea typeface="Times New Roman" panose="02020603050405020304" pitchFamily="18" charset="0"/>
                <a:cs typeface="Times New Roman" panose="02020603050405020304" pitchFamily="18" charset="0"/>
              </a:rPr>
              <a:t>Proper personal hygiene and sanitation!</a:t>
            </a:r>
            <a:endParaRPr lang="en-ZA" sz="1800" b="1" u="sng" dirty="0">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r>
              <a:rPr lang="en-ZA" sz="1800" dirty="0">
                <a:ea typeface="Times New Roman" panose="02020603050405020304" pitchFamily="18" charset="0"/>
                <a:cs typeface="Times New Roman" panose="02020603050405020304" pitchFamily="18" charset="0"/>
              </a:rPr>
              <a:t>Wash and peel fruit and vegetables before eating, all food preparation surfaces and areas should be hygienic and clean. Wash your hands after going to the toilet and before preparing food.</a:t>
            </a:r>
          </a:p>
          <a:p>
            <a:pPr marL="0" lvl="0" indent="0">
              <a:lnSpc>
                <a:spcPct val="107000"/>
              </a:lnSpc>
              <a:spcAft>
                <a:spcPts val="800"/>
              </a:spcAft>
              <a:buSzPts val="1000"/>
              <a:buNone/>
              <a:tabLst>
                <a:tab pos="457200" algn="l"/>
              </a:tabLst>
            </a:pPr>
            <a:r>
              <a:rPr lang="en-US" sz="1800" dirty="0">
                <a:ea typeface="Calibri" panose="020F0502020204030204" pitchFamily="34" charset="0"/>
                <a:cs typeface="Times New Roman" panose="02020603050405020304" pitchFamily="18" charset="0"/>
              </a:rPr>
              <a:t>Clean drinking water containers. Recontamination of stored clean water should be avoided by not inserting the hands or dirty equipment when removing water from the container.</a:t>
            </a:r>
          </a:p>
          <a:p>
            <a:pPr marL="0" lvl="0" indent="0">
              <a:lnSpc>
                <a:spcPct val="107000"/>
              </a:lnSpc>
              <a:spcAft>
                <a:spcPts val="800"/>
              </a:spcAft>
              <a:buSzPts val="1000"/>
              <a:buNone/>
              <a:tabLst>
                <a:tab pos="457200" algn="l"/>
              </a:tabLst>
            </a:pPr>
            <a:endParaRPr lang="en-ZA" sz="2000" dirty="0">
              <a:ea typeface="Calibri" panose="020F0502020204030204" pitchFamily="34" charset="0"/>
              <a:cs typeface="Times New Roman" panose="02020603050405020304" pitchFamily="18" charset="0"/>
            </a:endParaRPr>
          </a:p>
          <a:p>
            <a:endParaRPr lang="en-ZA" sz="2000" dirty="0"/>
          </a:p>
        </p:txBody>
      </p:sp>
    </p:spTree>
    <p:extLst>
      <p:ext uri="{BB962C8B-B14F-4D97-AF65-F5344CB8AC3E}">
        <p14:creationId xmlns:p14="http://schemas.microsoft.com/office/powerpoint/2010/main" val="2151197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F876288E-87F6-4A36-847D-EF960F789F64}"/>
              </a:ext>
            </a:extLst>
          </p:cNvPr>
          <p:cNvSpPr>
            <a:spLocks noGrp="1"/>
          </p:cNvSpPr>
          <p:nvPr>
            <p:ph type="title"/>
          </p:nvPr>
        </p:nvSpPr>
        <p:spPr>
          <a:xfrm>
            <a:off x="431800" y="330809"/>
            <a:ext cx="11135784" cy="1282331"/>
          </a:xfrm>
          <a:solidFill>
            <a:srgbClr val="001642"/>
          </a:solidFill>
          <a:effectLst>
            <a:softEdge rad="127000"/>
          </a:effectLst>
        </p:spPr>
        <p:txBody>
          <a:bodyPr>
            <a:normAutofit/>
          </a:bodyPr>
          <a:lstStyle/>
          <a:p>
            <a:pPr algn="ctr"/>
            <a:r>
              <a:rPr lang="en-US" altLang="en-US" sz="3600" b="1" dirty="0">
                <a:solidFill>
                  <a:srgbClr val="FFC000"/>
                </a:solidFill>
                <a:ea typeface="ＭＳ Ｐゴシック" panose="020B0600070205080204" pitchFamily="34" charset="-128"/>
              </a:rPr>
              <a:t>Contact Concerns</a:t>
            </a:r>
          </a:p>
        </p:txBody>
      </p:sp>
      <p:pic>
        <p:nvPicPr>
          <p:cNvPr id="4" name="Picture 3">
            <a:extLst>
              <a:ext uri="{FF2B5EF4-FFF2-40B4-BE49-F238E27FC236}">
                <a16:creationId xmlns:a16="http://schemas.microsoft.com/office/drawing/2014/main" id="{6987A062-F135-491F-BA86-979D7EE4EFBD}"/>
              </a:ext>
            </a:extLst>
          </p:cNvPr>
          <p:cNvPicPr>
            <a:picLocks noChangeAspect="1"/>
          </p:cNvPicPr>
          <p:nvPr/>
        </p:nvPicPr>
        <p:blipFill>
          <a:blip r:embed="rId2"/>
          <a:stretch>
            <a:fillRect/>
          </a:stretch>
        </p:blipFill>
        <p:spPr>
          <a:xfrm>
            <a:off x="0" y="6069894"/>
            <a:ext cx="12192000" cy="788106"/>
          </a:xfrm>
          <a:prstGeom prst="rect">
            <a:avLst/>
          </a:prstGeom>
        </p:spPr>
      </p:pic>
      <p:sp>
        <p:nvSpPr>
          <p:cNvPr id="6" name="TextBox 5"/>
          <p:cNvSpPr txBox="1"/>
          <p:nvPr/>
        </p:nvSpPr>
        <p:spPr>
          <a:xfrm>
            <a:off x="528536" y="1111309"/>
            <a:ext cx="3784600" cy="646331"/>
          </a:xfrm>
          <a:prstGeom prst="rect">
            <a:avLst/>
          </a:prstGeom>
          <a:noFill/>
        </p:spPr>
        <p:txBody>
          <a:bodyPr wrap="square" rtlCol="0">
            <a:spAutoFit/>
          </a:bodyPr>
          <a:lstStyle/>
          <a:p>
            <a:endParaRPr lang="en-ZA"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ZA" dirty="0"/>
          </a:p>
        </p:txBody>
      </p:sp>
      <p:sp>
        <p:nvSpPr>
          <p:cNvPr id="2" name="TextBox 1"/>
          <p:cNvSpPr txBox="1"/>
          <p:nvPr/>
        </p:nvSpPr>
        <p:spPr>
          <a:xfrm>
            <a:off x="710215" y="1846556"/>
            <a:ext cx="6730908" cy="4680636"/>
          </a:xfrm>
          <a:prstGeom prst="rect">
            <a:avLst/>
          </a:prstGeom>
          <a:noFill/>
        </p:spPr>
        <p:txBody>
          <a:bodyPr wrap="square" rtlCol="0">
            <a:spAutoFit/>
          </a:bodyPr>
          <a:lstStyle/>
          <a:p>
            <a:r>
              <a:rPr lang="en-US" dirty="0"/>
              <a:t>If any persons are experiencing any symptoms mentioned above:</a:t>
            </a:r>
          </a:p>
          <a:p>
            <a:endParaRPr lang="en-US" dirty="0"/>
          </a:p>
          <a:p>
            <a:pPr marL="285750" indent="-285750">
              <a:buFont typeface="Arial" panose="020B0604020202020204" pitchFamily="34" charset="0"/>
              <a:buChar char="•"/>
            </a:pPr>
            <a:r>
              <a:rPr lang="en-US" dirty="0"/>
              <a:t>Staff, please Contact/Visit Occupational health.</a:t>
            </a:r>
          </a:p>
          <a:p>
            <a:pPr marL="285750" indent="-285750">
              <a:buFont typeface="Arial" panose="020B0604020202020204" pitchFamily="34" charset="0"/>
              <a:buChar char="•"/>
            </a:pPr>
            <a:r>
              <a:rPr lang="en-US" dirty="0"/>
              <a:t>Waterborne illnesses: </a:t>
            </a:r>
            <a:r>
              <a:rPr lang="en-US" dirty="0">
                <a:hlinkClick r:id="rId3"/>
              </a:rPr>
              <a:t>occupationalhealth@mandela.ac.za</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Students, please Contact/Visit Campus Health Services Centers</a:t>
            </a:r>
          </a:p>
          <a:p>
            <a:pPr marL="285750" indent="-285750">
              <a:buFont typeface="Arial" panose="020B0604020202020204" pitchFamily="34" charset="0"/>
              <a:buChar char="•"/>
            </a:pPr>
            <a:r>
              <a:rPr lang="en-US" dirty="0"/>
              <a:t>Waterborne illnesses: </a:t>
            </a:r>
            <a:r>
              <a:rPr lang="en-US" dirty="0">
                <a:hlinkClick r:id="rId4"/>
              </a:rPr>
              <a:t>studenthealthservices@mandela.ac.za</a:t>
            </a:r>
            <a:r>
              <a:rPr lang="en-US" dirty="0"/>
              <a:t> </a:t>
            </a:r>
          </a:p>
          <a:p>
            <a:endParaRPr lang="en-US" dirty="0"/>
          </a:p>
          <a:p>
            <a:r>
              <a:rPr lang="en-US" dirty="0"/>
              <a:t>If you have any other concerns relating to water: </a:t>
            </a:r>
          </a:p>
          <a:p>
            <a:endParaRPr lang="en-US" dirty="0"/>
          </a:p>
          <a:p>
            <a:pPr marL="285750" indent="-285750">
              <a:buFont typeface="Arial" panose="020B0604020202020204" pitchFamily="34" charset="0"/>
              <a:buChar char="•"/>
            </a:pPr>
            <a:r>
              <a:rPr lang="en-US" dirty="0"/>
              <a:t>Water quality: </a:t>
            </a:r>
            <a:r>
              <a:rPr lang="en-US" dirty="0">
                <a:hlinkClick r:id="rId5"/>
              </a:rPr>
              <a:t>SHE@mandela.ac.za</a:t>
            </a:r>
            <a:r>
              <a:rPr lang="en-US" dirty="0"/>
              <a:t>  </a:t>
            </a:r>
          </a:p>
          <a:p>
            <a:endParaRPr lang="en-US" dirty="0"/>
          </a:p>
          <a:p>
            <a:pPr marL="285750" indent="-285750">
              <a:buFont typeface="Arial" panose="020B0604020202020204" pitchFamily="34" charset="0"/>
              <a:buChar char="•"/>
            </a:pPr>
            <a:r>
              <a:rPr lang="en-US" dirty="0"/>
              <a:t>Water leaks or vandalism: </a:t>
            </a:r>
            <a:r>
              <a:rPr lang="en-US" dirty="0">
                <a:hlinkClick r:id="rId6"/>
              </a:rPr>
              <a:t>water@mandela.ac.za</a:t>
            </a:r>
            <a:r>
              <a:rPr lang="en-US" dirty="0"/>
              <a:t>  </a:t>
            </a:r>
          </a:p>
          <a:p>
            <a:endParaRPr lang="en-US" dirty="0"/>
          </a:p>
          <a:p>
            <a:endParaRPr lang="en-US" dirty="0"/>
          </a:p>
          <a:p>
            <a:endParaRPr lang="en-ZA"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5503" y="3167168"/>
            <a:ext cx="4879562" cy="3114787"/>
          </a:xfrm>
          <a:prstGeom prst="rect">
            <a:avLst/>
          </a:prstGeom>
        </p:spPr>
      </p:pic>
    </p:spTree>
    <p:extLst>
      <p:ext uri="{BB962C8B-B14F-4D97-AF65-F5344CB8AC3E}">
        <p14:creationId xmlns:p14="http://schemas.microsoft.com/office/powerpoint/2010/main" val="71481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B317188-8E61-4A19-9B84-75651223A9CB}"/>
              </a:ext>
            </a:extLst>
          </p:cNvPr>
          <p:cNvSpPr>
            <a:spLocks noGrp="1"/>
          </p:cNvSpPr>
          <p:nvPr>
            <p:ph type="title"/>
          </p:nvPr>
        </p:nvSpPr>
        <p:spPr>
          <a:xfrm>
            <a:off x="838201" y="476381"/>
            <a:ext cx="10515600" cy="1325563"/>
          </a:xfrm>
          <a:solidFill>
            <a:srgbClr val="001642"/>
          </a:solidFill>
          <a:effectLst>
            <a:softEdge rad="127000"/>
          </a:effectLst>
        </p:spPr>
        <p:txBody>
          <a:bodyPr>
            <a:normAutofit/>
          </a:bodyPr>
          <a:lstStyle/>
          <a:p>
            <a:pPr algn="ctr"/>
            <a:r>
              <a:rPr lang="en-US" altLang="en-US" sz="3600" b="1" dirty="0">
                <a:solidFill>
                  <a:srgbClr val="FFC000"/>
                </a:solidFill>
                <a:ea typeface="ＭＳ Ｐゴシック" panose="020B0600070205080204" pitchFamily="34" charset="-128"/>
              </a:rPr>
              <a:t>Contents</a:t>
            </a:r>
          </a:p>
        </p:txBody>
      </p:sp>
      <p:pic>
        <p:nvPicPr>
          <p:cNvPr id="3" name="Picture 2">
            <a:extLst>
              <a:ext uri="{FF2B5EF4-FFF2-40B4-BE49-F238E27FC236}">
                <a16:creationId xmlns:a16="http://schemas.microsoft.com/office/drawing/2014/main" id="{7118506E-AB43-4AB3-8C8B-684217BB8434}"/>
              </a:ext>
            </a:extLst>
          </p:cNvPr>
          <p:cNvPicPr>
            <a:picLocks noChangeAspect="1"/>
          </p:cNvPicPr>
          <p:nvPr/>
        </p:nvPicPr>
        <p:blipFill>
          <a:blip r:embed="rId2"/>
          <a:stretch>
            <a:fillRect/>
          </a:stretch>
        </p:blipFill>
        <p:spPr>
          <a:xfrm>
            <a:off x="0" y="6069894"/>
            <a:ext cx="12192000" cy="788106"/>
          </a:xfrm>
          <a:prstGeom prst="rect">
            <a:avLst/>
          </a:prstGeom>
        </p:spPr>
      </p:pic>
      <p:sp>
        <p:nvSpPr>
          <p:cNvPr id="5" name="TextBox 4">
            <a:extLst>
              <a:ext uri="{FF2B5EF4-FFF2-40B4-BE49-F238E27FC236}">
                <a16:creationId xmlns:a16="http://schemas.microsoft.com/office/drawing/2014/main" id="{286059C7-17D5-4D9E-BFF1-84DBE6006A77}"/>
              </a:ext>
            </a:extLst>
          </p:cNvPr>
          <p:cNvSpPr txBox="1"/>
          <p:nvPr/>
        </p:nvSpPr>
        <p:spPr>
          <a:xfrm>
            <a:off x="726057" y="1808091"/>
            <a:ext cx="10358886" cy="3737946"/>
          </a:xfrm>
          <a:prstGeom prst="rect">
            <a:avLst/>
          </a:prstGeom>
          <a:noFill/>
        </p:spPr>
        <p:txBody>
          <a:bodyPr wrap="square">
            <a:spAutoFit/>
          </a:bodyPr>
          <a:lstStyle/>
          <a:p>
            <a:pPr marL="380990" indent="-380990">
              <a:lnSpc>
                <a:spcPct val="150000"/>
              </a:lnSpc>
              <a:buFont typeface="Arial" panose="020B0604020202020204" pitchFamily="34" charset="0"/>
              <a:buChar char="•"/>
            </a:pPr>
            <a:r>
              <a:rPr lang="en-US" sz="2000" dirty="0">
                <a:solidFill>
                  <a:srgbClr val="000000"/>
                </a:solidFill>
              </a:rPr>
              <a:t>Types of Waterborne Diseases</a:t>
            </a:r>
          </a:p>
          <a:p>
            <a:pPr marL="380990" indent="-380990">
              <a:lnSpc>
                <a:spcPct val="150000"/>
              </a:lnSpc>
              <a:buFont typeface="Arial" panose="020B0604020202020204" pitchFamily="34" charset="0"/>
              <a:buChar char="•"/>
            </a:pPr>
            <a:r>
              <a:rPr lang="en-US" sz="2000" dirty="0">
                <a:solidFill>
                  <a:srgbClr val="000000"/>
                </a:solidFill>
              </a:rPr>
              <a:t>Classifications of Waterborne Diseases.</a:t>
            </a:r>
          </a:p>
          <a:p>
            <a:pPr marL="380990" indent="-380990">
              <a:lnSpc>
                <a:spcPct val="150000"/>
              </a:lnSpc>
              <a:buFont typeface="Arial" panose="020B0604020202020204" pitchFamily="34" charset="0"/>
              <a:buChar char="•"/>
            </a:pPr>
            <a:r>
              <a:rPr lang="en-US" sz="2000" dirty="0">
                <a:solidFill>
                  <a:srgbClr val="000000"/>
                </a:solidFill>
              </a:rPr>
              <a:t>Cholera Factsheet</a:t>
            </a:r>
          </a:p>
          <a:p>
            <a:pPr marL="380990" indent="-380990">
              <a:lnSpc>
                <a:spcPct val="150000"/>
              </a:lnSpc>
              <a:buFont typeface="Arial" panose="020B0604020202020204" pitchFamily="34" charset="0"/>
              <a:buChar char="•"/>
            </a:pPr>
            <a:r>
              <a:rPr lang="en-ZA" sz="2000" dirty="0">
                <a:ea typeface="Times New Roman" panose="02020603050405020304" pitchFamily="18" charset="0"/>
                <a:cs typeface="Times New Roman" panose="02020603050405020304" pitchFamily="18" charset="0"/>
              </a:rPr>
              <a:t>Gastroenteritis Factsheet</a:t>
            </a:r>
            <a:endParaRPr lang="en-ZA" sz="2000" dirty="0">
              <a:ea typeface="Calibri" panose="020F0502020204030204" pitchFamily="34" charset="0"/>
              <a:cs typeface="Times New Roman" panose="02020603050405020304" pitchFamily="18" charset="0"/>
            </a:endParaRPr>
          </a:p>
          <a:p>
            <a:pPr marL="380990" indent="-380990">
              <a:lnSpc>
                <a:spcPct val="150000"/>
              </a:lnSpc>
              <a:buFont typeface="Arial" panose="020B0604020202020204" pitchFamily="34" charset="0"/>
              <a:buChar char="•"/>
            </a:pPr>
            <a:r>
              <a:rPr lang="en-US" sz="2000" dirty="0">
                <a:ea typeface="Times New Roman" panose="02020603050405020304" pitchFamily="18" charset="0"/>
                <a:cs typeface="Times New Roman" panose="02020603050405020304" pitchFamily="18" charset="0"/>
              </a:rPr>
              <a:t>Typhoid Fever Factsheet</a:t>
            </a:r>
            <a:endParaRPr lang="en-ZA" sz="2000" dirty="0">
              <a:ea typeface="Times New Roman" panose="02020603050405020304" pitchFamily="18" charset="0"/>
              <a:cs typeface="Times New Roman" panose="02020603050405020304" pitchFamily="18" charset="0"/>
            </a:endParaRPr>
          </a:p>
          <a:p>
            <a:pPr marL="380990" indent="-380990">
              <a:lnSpc>
                <a:spcPct val="150000"/>
              </a:lnSpc>
              <a:buFont typeface="Arial" panose="020B0604020202020204" pitchFamily="34" charset="0"/>
              <a:buChar char="•"/>
            </a:pPr>
            <a:r>
              <a:rPr lang="en-US" sz="2000" dirty="0">
                <a:solidFill>
                  <a:srgbClr val="000000"/>
                </a:solidFill>
              </a:rPr>
              <a:t>Shigellosis (</a:t>
            </a:r>
            <a:r>
              <a:rPr lang="en-US" sz="2000" dirty="0" err="1">
                <a:solidFill>
                  <a:srgbClr val="000000"/>
                </a:solidFill>
              </a:rPr>
              <a:t>Shigella</a:t>
            </a:r>
            <a:r>
              <a:rPr lang="en-US" sz="2000" dirty="0">
                <a:solidFill>
                  <a:srgbClr val="000000"/>
                </a:solidFill>
              </a:rPr>
              <a:t> Dysentery) Factsheet</a:t>
            </a:r>
          </a:p>
          <a:p>
            <a:pPr marL="380990" indent="-380990">
              <a:lnSpc>
                <a:spcPct val="150000"/>
              </a:lnSpc>
              <a:buFont typeface="Arial" panose="020B0604020202020204" pitchFamily="34" charset="0"/>
              <a:buChar char="•"/>
            </a:pPr>
            <a:r>
              <a:rPr lang="en-US" sz="2000" dirty="0">
                <a:solidFill>
                  <a:srgbClr val="000000"/>
                </a:solidFill>
              </a:rPr>
              <a:t>Bilharzia Factsheet</a:t>
            </a:r>
          </a:p>
          <a:p>
            <a:pPr marL="380990" indent="-380990">
              <a:lnSpc>
                <a:spcPct val="150000"/>
              </a:lnSpc>
              <a:buFont typeface="Arial" panose="020B0604020202020204" pitchFamily="34" charset="0"/>
              <a:buChar char="•"/>
            </a:pPr>
            <a:r>
              <a:rPr lang="en-US" sz="2000" dirty="0">
                <a:solidFill>
                  <a:srgbClr val="000000"/>
                </a:solidFill>
              </a:rPr>
              <a:t>Water Management &amp; Preventative Measures</a:t>
            </a:r>
            <a:endParaRPr lang="en-ZA" sz="2000" dirty="0">
              <a:solidFill>
                <a:srgbClr val="0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351" y="3339878"/>
            <a:ext cx="4203940" cy="30110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832" y="1860429"/>
            <a:ext cx="3095625" cy="1476375"/>
          </a:xfrm>
          <a:prstGeom prst="rect">
            <a:avLst/>
          </a:prstGeom>
        </p:spPr>
      </p:pic>
    </p:spTree>
    <p:extLst>
      <p:ext uri="{BB962C8B-B14F-4D97-AF65-F5344CB8AC3E}">
        <p14:creationId xmlns:p14="http://schemas.microsoft.com/office/powerpoint/2010/main" val="351248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B317188-8E61-4A19-9B84-75651223A9CB}"/>
              </a:ext>
            </a:extLst>
          </p:cNvPr>
          <p:cNvSpPr>
            <a:spLocks noGrp="1"/>
          </p:cNvSpPr>
          <p:nvPr>
            <p:ph type="title"/>
          </p:nvPr>
        </p:nvSpPr>
        <p:spPr>
          <a:xfrm>
            <a:off x="838200" y="414114"/>
            <a:ext cx="10515600" cy="1339624"/>
          </a:xfrm>
          <a:solidFill>
            <a:srgbClr val="001642"/>
          </a:solidFill>
          <a:effectLst>
            <a:softEdge rad="127000"/>
          </a:effectLst>
        </p:spPr>
        <p:txBody>
          <a:bodyPr>
            <a:normAutofit/>
          </a:bodyPr>
          <a:lstStyle/>
          <a:p>
            <a:pPr algn="ctr"/>
            <a:r>
              <a:rPr lang="en-US" altLang="en-US" sz="3600" b="1" dirty="0">
                <a:solidFill>
                  <a:srgbClr val="FFC000"/>
                </a:solidFill>
              </a:rPr>
              <a:t>Types of Waterborne Disease</a:t>
            </a:r>
            <a:endParaRPr lang="en-US" altLang="en-US" sz="3600" b="1" dirty="0">
              <a:solidFill>
                <a:srgbClr val="FFC000"/>
              </a:solidFill>
              <a:ea typeface="ＭＳ Ｐゴシック" panose="020B0600070205080204" pitchFamily="34" charset="-128"/>
            </a:endParaRPr>
          </a:p>
        </p:txBody>
      </p:sp>
      <p:pic>
        <p:nvPicPr>
          <p:cNvPr id="4" name="Picture 3">
            <a:extLst>
              <a:ext uri="{FF2B5EF4-FFF2-40B4-BE49-F238E27FC236}">
                <a16:creationId xmlns:a16="http://schemas.microsoft.com/office/drawing/2014/main" id="{EF42BE74-852D-49FF-896E-E48B9ED7E81E}"/>
              </a:ext>
            </a:extLst>
          </p:cNvPr>
          <p:cNvPicPr>
            <a:picLocks noChangeAspect="1"/>
          </p:cNvPicPr>
          <p:nvPr/>
        </p:nvPicPr>
        <p:blipFill>
          <a:blip r:embed="rId2"/>
          <a:stretch>
            <a:fillRect/>
          </a:stretch>
        </p:blipFill>
        <p:spPr>
          <a:xfrm>
            <a:off x="0" y="6069894"/>
            <a:ext cx="12192000" cy="788106"/>
          </a:xfrm>
          <a:prstGeom prst="rect">
            <a:avLst/>
          </a:prstGeom>
        </p:spPr>
      </p:pic>
      <p:sp>
        <p:nvSpPr>
          <p:cNvPr id="3" name="TextBox 2"/>
          <p:cNvSpPr txBox="1"/>
          <p:nvPr/>
        </p:nvSpPr>
        <p:spPr>
          <a:xfrm>
            <a:off x="940279" y="1882470"/>
            <a:ext cx="9506310" cy="2677656"/>
          </a:xfrm>
          <a:prstGeom prst="rect">
            <a:avLst/>
          </a:prstGeom>
          <a:noFill/>
        </p:spPr>
        <p:txBody>
          <a:bodyPr wrap="square" rtlCol="0">
            <a:spAutoFit/>
          </a:bodyPr>
          <a:lstStyle/>
          <a:p>
            <a:pPr marL="342900" indent="-342900">
              <a:lnSpc>
                <a:spcPct val="150000"/>
              </a:lnSpc>
              <a:buAutoNum type="arabicPeriod"/>
            </a:pPr>
            <a:r>
              <a:rPr lang="en-ZA" sz="2000" dirty="0">
                <a:ea typeface="Times New Roman" panose="02020603050405020304" pitchFamily="18" charset="0"/>
              </a:rPr>
              <a:t>Cholera – Waterborne disease</a:t>
            </a:r>
          </a:p>
          <a:p>
            <a:pPr marL="342900" indent="-342900">
              <a:lnSpc>
                <a:spcPct val="150000"/>
              </a:lnSpc>
              <a:buAutoNum type="arabicPeriod"/>
            </a:pPr>
            <a:r>
              <a:rPr lang="en-ZA" sz="2000" dirty="0">
                <a:ea typeface="Times New Roman" panose="02020603050405020304" pitchFamily="18" charset="0"/>
              </a:rPr>
              <a:t>Gastroenteritis - </a:t>
            </a:r>
            <a:r>
              <a:rPr lang="en-ZA" sz="2000" dirty="0">
                <a:ea typeface="Times New Roman" panose="02020603050405020304" pitchFamily="18" charset="0"/>
                <a:cs typeface="Times New Roman" panose="02020603050405020304" pitchFamily="18" charset="0"/>
              </a:rPr>
              <a:t>Water washed (Water-scarcity) and waterborne disease</a:t>
            </a:r>
            <a:endParaRPr lang="en-ZA" sz="2000" dirty="0">
              <a:ea typeface="Times New Roman" panose="02020603050405020304" pitchFamily="18" charset="0"/>
            </a:endParaRPr>
          </a:p>
          <a:p>
            <a:pPr marL="342900" indent="-342900">
              <a:lnSpc>
                <a:spcPct val="150000"/>
              </a:lnSpc>
              <a:buFont typeface="Arial" panose="020B0604020202020204" pitchFamily="34" charset="0"/>
              <a:buAutoNum type="arabicPeriod"/>
            </a:pPr>
            <a:r>
              <a:rPr lang="en-ZA" sz="2000" dirty="0">
                <a:ea typeface="Times New Roman" panose="02020603050405020304" pitchFamily="18" charset="0"/>
                <a:cs typeface="Times New Roman" panose="02020603050405020304" pitchFamily="18" charset="0"/>
              </a:rPr>
              <a:t>Typhoid Fever -  Water washed and waterborne disease</a:t>
            </a:r>
            <a:endParaRPr lang="en-ZA" sz="2000" dirty="0">
              <a:ea typeface="Calibri" panose="020F0502020204030204" pitchFamily="34" charset="0"/>
              <a:cs typeface="Times New Roman" panose="02020603050405020304" pitchFamily="18" charset="0"/>
            </a:endParaRPr>
          </a:p>
          <a:p>
            <a:pPr marL="342900" indent="-342900">
              <a:lnSpc>
                <a:spcPct val="150000"/>
              </a:lnSpc>
              <a:buFontTx/>
              <a:buAutoNum type="arabicPeriod"/>
            </a:pPr>
            <a:r>
              <a:rPr lang="en-ZA" sz="2000" dirty="0">
                <a:ea typeface="Times New Roman" panose="02020603050405020304" pitchFamily="18" charset="0"/>
              </a:rPr>
              <a:t>Shigellosis - </a:t>
            </a:r>
            <a:r>
              <a:rPr lang="en-ZA" sz="2000" dirty="0">
                <a:ea typeface="Times New Roman" panose="02020603050405020304" pitchFamily="18" charset="0"/>
                <a:cs typeface="Times New Roman" panose="02020603050405020304" pitchFamily="18" charset="0"/>
              </a:rPr>
              <a:t>Water washed and waterborne disease</a:t>
            </a:r>
            <a:endParaRPr lang="en-ZA" sz="2000" dirty="0">
              <a:ea typeface="Times New Roman" panose="02020603050405020304" pitchFamily="18" charset="0"/>
            </a:endParaRPr>
          </a:p>
          <a:p>
            <a:pPr marL="342900" indent="-342900">
              <a:lnSpc>
                <a:spcPct val="150000"/>
              </a:lnSpc>
              <a:buAutoNum type="arabicPeriod"/>
            </a:pPr>
            <a:r>
              <a:rPr lang="en-ZA" sz="2000" dirty="0">
                <a:ea typeface="Calibri" panose="020F0502020204030204" pitchFamily="34" charset="0"/>
                <a:cs typeface="Times New Roman" panose="02020603050405020304" pitchFamily="18" charset="0"/>
              </a:rPr>
              <a:t>Bilharzia – Waterborne and water vector disease</a:t>
            </a:r>
          </a:p>
          <a:p>
            <a:endParaRPr lang="en-Z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116" y="3050357"/>
            <a:ext cx="4474576" cy="3160574"/>
          </a:xfrm>
          <a:prstGeom prst="rect">
            <a:avLst/>
          </a:prstGeom>
        </p:spPr>
      </p:pic>
    </p:spTree>
    <p:extLst>
      <p:ext uri="{BB962C8B-B14F-4D97-AF65-F5344CB8AC3E}">
        <p14:creationId xmlns:p14="http://schemas.microsoft.com/office/powerpoint/2010/main" val="603421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B317188-8E61-4A19-9B84-75651223A9CB}"/>
              </a:ext>
            </a:extLst>
          </p:cNvPr>
          <p:cNvSpPr>
            <a:spLocks noGrp="1"/>
          </p:cNvSpPr>
          <p:nvPr>
            <p:ph type="title"/>
          </p:nvPr>
        </p:nvSpPr>
        <p:spPr>
          <a:xfrm>
            <a:off x="838200" y="193330"/>
            <a:ext cx="10515600" cy="1331459"/>
          </a:xfrm>
          <a:solidFill>
            <a:srgbClr val="001642"/>
          </a:solidFill>
          <a:effectLst>
            <a:softEdge rad="127000"/>
          </a:effectLst>
        </p:spPr>
        <p:txBody>
          <a:bodyPr>
            <a:normAutofit/>
          </a:bodyPr>
          <a:lstStyle/>
          <a:p>
            <a:pPr algn="ctr"/>
            <a:r>
              <a:rPr lang="en-US" altLang="en-US" sz="3600" b="1" dirty="0">
                <a:solidFill>
                  <a:srgbClr val="FFC000"/>
                </a:solidFill>
              </a:rPr>
              <a:t>Classifications of Waterborne Diseases</a:t>
            </a:r>
            <a:endParaRPr lang="en-US" altLang="en-US" sz="3600" b="1" dirty="0">
              <a:solidFill>
                <a:srgbClr val="FFC000"/>
              </a:solidFill>
              <a:latin typeface="Avenir Medium" panose="02000603020000020003" pitchFamily="2" charset="0"/>
              <a:ea typeface="ＭＳ Ｐゴシック" panose="020B0600070205080204" pitchFamily="34" charset="-128"/>
            </a:endParaRPr>
          </a:p>
        </p:txBody>
      </p:sp>
      <p:pic>
        <p:nvPicPr>
          <p:cNvPr id="6" name="Picture 5">
            <a:extLst>
              <a:ext uri="{FF2B5EF4-FFF2-40B4-BE49-F238E27FC236}">
                <a16:creationId xmlns:a16="http://schemas.microsoft.com/office/drawing/2014/main" id="{7D8C7A66-4F7E-4709-AAC9-FDBCC8F65685}"/>
              </a:ext>
            </a:extLst>
          </p:cNvPr>
          <p:cNvPicPr>
            <a:picLocks noChangeAspect="1"/>
          </p:cNvPicPr>
          <p:nvPr/>
        </p:nvPicPr>
        <p:blipFill>
          <a:blip r:embed="rId2"/>
          <a:stretch>
            <a:fillRect/>
          </a:stretch>
        </p:blipFill>
        <p:spPr>
          <a:xfrm>
            <a:off x="0" y="6069894"/>
            <a:ext cx="12192000" cy="788106"/>
          </a:xfrm>
          <a:prstGeom prst="rect">
            <a:avLst/>
          </a:prstGeom>
        </p:spPr>
      </p:pic>
      <p:sp>
        <p:nvSpPr>
          <p:cNvPr id="2" name="Content Placeholder 1"/>
          <p:cNvSpPr>
            <a:spLocks noGrp="1"/>
          </p:cNvSpPr>
          <p:nvPr>
            <p:ph idx="1"/>
          </p:nvPr>
        </p:nvSpPr>
        <p:spPr>
          <a:xfrm>
            <a:off x="838200" y="1825625"/>
            <a:ext cx="7305136" cy="4351338"/>
          </a:xfrm>
        </p:spPr>
        <p:txBody>
          <a:bodyPr>
            <a:normAutofit/>
          </a:bodyPr>
          <a:lstStyle/>
          <a:p>
            <a:pPr>
              <a:lnSpc>
                <a:spcPct val="107000"/>
              </a:lnSpc>
              <a:spcAft>
                <a:spcPts val="800"/>
              </a:spcAft>
              <a:buSzPts val="1000"/>
              <a:tabLst>
                <a:tab pos="457200" algn="l"/>
              </a:tabLst>
            </a:pPr>
            <a:r>
              <a:rPr lang="en-ZA" sz="2000" dirty="0">
                <a:ea typeface="Times New Roman" panose="02020603050405020304" pitchFamily="18" charset="0"/>
                <a:cs typeface="Times New Roman" panose="02020603050405020304" pitchFamily="18" charset="0"/>
              </a:rPr>
              <a:t>Water based diseases are diseases transmitted by contact with water, e.g. Potable water.</a:t>
            </a:r>
          </a:p>
          <a:p>
            <a:pPr>
              <a:lnSpc>
                <a:spcPct val="107000"/>
              </a:lnSpc>
              <a:spcAft>
                <a:spcPts val="800"/>
              </a:spcAft>
              <a:buSzPts val="1000"/>
              <a:tabLst>
                <a:tab pos="457200" algn="l"/>
              </a:tabLst>
            </a:pPr>
            <a:r>
              <a:rPr lang="en-ZA" sz="2000" dirty="0">
                <a:ea typeface="Times New Roman" panose="02020603050405020304" pitchFamily="18" charset="0"/>
                <a:cs typeface="Times New Roman" panose="02020603050405020304" pitchFamily="18" charset="0"/>
              </a:rPr>
              <a:t>Cholera and typhoid are transmitted through drinking water. The</a:t>
            </a:r>
            <a:r>
              <a:rPr lang="en-ZA" sz="2000" dirty="0">
                <a:solidFill>
                  <a:srgbClr val="FF0000"/>
                </a:solidFill>
                <a:ea typeface="Times New Roman" panose="02020603050405020304" pitchFamily="18" charset="0"/>
                <a:cs typeface="Times New Roman" panose="02020603050405020304" pitchFamily="18" charset="0"/>
              </a:rPr>
              <a:t> </a:t>
            </a:r>
            <a:r>
              <a:rPr lang="en-ZA" sz="2000" dirty="0">
                <a:ea typeface="Times New Roman" panose="02020603050405020304" pitchFamily="18" charset="0"/>
                <a:cs typeface="Times New Roman" panose="02020603050405020304" pitchFamily="18" charset="0"/>
              </a:rPr>
              <a:t>proper treatment of drinking water can prevent transmission.</a:t>
            </a:r>
            <a:endParaRPr lang="en-ZA" sz="2000" dirty="0">
              <a:ea typeface="Calibri" panose="020F0502020204030204" pitchFamily="34" charset="0"/>
              <a:cs typeface="Times New Roman" panose="02020603050405020304" pitchFamily="18" charset="0"/>
            </a:endParaRPr>
          </a:p>
          <a:p>
            <a:pPr>
              <a:lnSpc>
                <a:spcPct val="107000"/>
              </a:lnSpc>
              <a:spcAft>
                <a:spcPts val="800"/>
              </a:spcAft>
              <a:buSzPts val="1000"/>
              <a:tabLst>
                <a:tab pos="457200" algn="l"/>
              </a:tabLst>
            </a:pPr>
            <a:r>
              <a:rPr lang="en-ZA" sz="2000" dirty="0">
                <a:ea typeface="Times New Roman" panose="02020603050405020304" pitchFamily="18" charset="0"/>
                <a:cs typeface="Times New Roman" panose="02020603050405020304" pitchFamily="18" charset="0"/>
              </a:rPr>
              <a:t>Gastroenteritis &amp; Shigellosis is a Water washed (water-scarcity) related disease with attention to effective sanitation for prevention. Well maintained personal hygiene with attention concerning bathroom visits and food preparations.</a:t>
            </a:r>
            <a:endParaRPr lang="en-ZA" sz="2000" dirty="0">
              <a:ea typeface="Calibri" panose="020F0502020204030204" pitchFamily="34" charset="0"/>
              <a:cs typeface="Times New Roman" panose="02020603050405020304" pitchFamily="18" charset="0"/>
            </a:endParaRPr>
          </a:p>
          <a:p>
            <a:pPr>
              <a:lnSpc>
                <a:spcPct val="107000"/>
              </a:lnSpc>
              <a:spcAft>
                <a:spcPts val="800"/>
              </a:spcAft>
              <a:buSzPts val="1000"/>
              <a:tabLst>
                <a:tab pos="457200" algn="l"/>
              </a:tabLst>
            </a:pPr>
            <a:r>
              <a:rPr lang="en-ZA" sz="2000" dirty="0">
                <a:ea typeface="Times New Roman" panose="02020603050405020304" pitchFamily="18" charset="0"/>
                <a:cs typeface="Times New Roman" panose="02020603050405020304" pitchFamily="18" charset="0"/>
              </a:rPr>
              <a:t>Bilharzia and Typhoid(Flies, passive vector) is a water vector disease that is transmitted by a vector/host (Parasite). Prevention of transmission is through a vector control.</a:t>
            </a:r>
            <a:endParaRPr lang="en-ZA" sz="2000" dirty="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32"/>
          <a:stretch/>
        </p:blipFill>
        <p:spPr>
          <a:xfrm>
            <a:off x="8643669" y="1522595"/>
            <a:ext cx="2133600" cy="21017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4875" y="4633740"/>
            <a:ext cx="1730541" cy="173054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9472" y="3697932"/>
            <a:ext cx="2055594" cy="2511267"/>
          </a:xfrm>
          <a:prstGeom prst="rect">
            <a:avLst/>
          </a:prstGeom>
        </p:spPr>
      </p:pic>
    </p:spTree>
    <p:extLst>
      <p:ext uri="{BB962C8B-B14F-4D97-AF65-F5344CB8AC3E}">
        <p14:creationId xmlns:p14="http://schemas.microsoft.com/office/powerpoint/2010/main" val="341517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F876288E-87F6-4A36-847D-EF960F789F64}"/>
              </a:ext>
            </a:extLst>
          </p:cNvPr>
          <p:cNvSpPr>
            <a:spLocks noGrp="1"/>
          </p:cNvSpPr>
          <p:nvPr>
            <p:ph type="title"/>
          </p:nvPr>
        </p:nvSpPr>
        <p:spPr>
          <a:xfrm>
            <a:off x="492876" y="418920"/>
            <a:ext cx="11135784" cy="1168339"/>
          </a:xfrm>
          <a:solidFill>
            <a:srgbClr val="001642"/>
          </a:solidFill>
          <a:effectLst>
            <a:softEdge rad="127000"/>
          </a:effectLst>
        </p:spPr>
        <p:txBody>
          <a:bodyPr>
            <a:normAutofit/>
          </a:bodyPr>
          <a:lstStyle/>
          <a:p>
            <a:pPr algn="ctr"/>
            <a:r>
              <a:rPr lang="en-US" altLang="en-US" sz="3600" b="1" dirty="0">
                <a:solidFill>
                  <a:srgbClr val="FFC000"/>
                </a:solidFill>
                <a:ea typeface="ＭＳ Ｐゴシック" panose="020B0600070205080204" pitchFamily="34" charset="-128"/>
              </a:rPr>
              <a:t>Cholera</a:t>
            </a:r>
          </a:p>
        </p:txBody>
      </p:sp>
      <p:sp>
        <p:nvSpPr>
          <p:cNvPr id="20484" name="Content Placeholder 5">
            <a:extLst>
              <a:ext uri="{FF2B5EF4-FFF2-40B4-BE49-F238E27FC236}">
                <a16:creationId xmlns:a16="http://schemas.microsoft.com/office/drawing/2014/main" id="{24B5DEF2-8A60-4982-AF09-1533856C692B}"/>
              </a:ext>
            </a:extLst>
          </p:cNvPr>
          <p:cNvSpPr>
            <a:spLocks noGrp="1"/>
          </p:cNvSpPr>
          <p:nvPr>
            <p:ph sz="half" idx="2"/>
          </p:nvPr>
        </p:nvSpPr>
        <p:spPr>
          <a:xfrm>
            <a:off x="492876" y="1814172"/>
            <a:ext cx="11052903" cy="4540392"/>
          </a:xfrm>
        </p:spPr>
        <p:txBody>
          <a:bodyPr>
            <a:normAutofit/>
          </a:bodyPr>
          <a:lstStyle/>
          <a:p>
            <a:pPr marL="0" indent="0" algn="just">
              <a:buNone/>
            </a:pPr>
            <a:r>
              <a:rPr lang="en-ZA" sz="2000" dirty="0">
                <a:ea typeface="Times New Roman" panose="02020603050405020304" pitchFamily="18" charset="0"/>
                <a:cs typeface="Times New Roman" panose="02020603050405020304" pitchFamily="18" charset="0"/>
              </a:rPr>
              <a:t>Cholera is a bacterial disease, potentially fatal</a:t>
            </a:r>
          </a:p>
          <a:p>
            <a:pPr marL="0" indent="0" algn="just">
              <a:buNone/>
            </a:pPr>
            <a:endParaRPr lang="en-ZA" sz="2000" dirty="0">
              <a:ea typeface="Times New Roman" panose="02020603050405020304" pitchFamily="18" charset="0"/>
              <a:cs typeface="Times New Roman" panose="02020603050405020304" pitchFamily="18" charset="0"/>
            </a:endParaRPr>
          </a:p>
          <a:p>
            <a:pPr marL="0" indent="0" algn="just">
              <a:buNone/>
            </a:pPr>
            <a:r>
              <a:rPr lang="en-ZA" sz="2000" b="1" dirty="0">
                <a:ea typeface="Times New Roman" panose="02020603050405020304" pitchFamily="18" charset="0"/>
                <a:cs typeface="Times New Roman" panose="02020603050405020304" pitchFamily="18" charset="0"/>
              </a:rPr>
              <a:t>Symptoms: </a:t>
            </a:r>
            <a:r>
              <a:rPr lang="en-ZA" sz="2000" dirty="0">
                <a:ea typeface="Times New Roman" panose="02020603050405020304" pitchFamily="18" charset="0"/>
                <a:cs typeface="Times New Roman" panose="02020603050405020304" pitchFamily="18" charset="0"/>
              </a:rPr>
              <a:t>Loss of body fluids by diarrhoea and vomiting, leading to severe dehydration. The stool has the appearance of “rice water”. </a:t>
            </a:r>
          </a:p>
          <a:p>
            <a:pPr marL="0" indent="0" algn="just">
              <a:buNone/>
            </a:pPr>
            <a:r>
              <a:rPr lang="en-ZA" sz="2000" dirty="0">
                <a:ea typeface="Times New Roman" panose="02020603050405020304" pitchFamily="18" charset="0"/>
                <a:cs typeface="Times New Roman" panose="02020603050405020304" pitchFamily="18" charset="0"/>
              </a:rPr>
              <a:t>Untreated Cholera can lead to death within 6 hours, depending on the degree of dehydration.</a:t>
            </a:r>
          </a:p>
          <a:p>
            <a:pPr marL="0" indent="0" algn="just">
              <a:buNone/>
            </a:pPr>
            <a:endParaRPr lang="en-ZA" sz="2000" dirty="0">
              <a:ea typeface="Calibri" panose="020F0502020204030204" pitchFamily="34" charset="0"/>
              <a:cs typeface="Times New Roman" panose="02020603050405020304" pitchFamily="18" charset="0"/>
            </a:endParaRPr>
          </a:p>
          <a:p>
            <a:pPr marL="0" indent="0" algn="just">
              <a:lnSpc>
                <a:spcPct val="107000"/>
              </a:lnSpc>
              <a:spcBef>
                <a:spcPts val="675"/>
              </a:spcBef>
              <a:spcAft>
                <a:spcPts val="675"/>
              </a:spcAft>
              <a:buNone/>
            </a:pPr>
            <a:r>
              <a:rPr lang="en-ZA" sz="2000" b="1" dirty="0">
                <a:ea typeface="Times New Roman" panose="02020603050405020304" pitchFamily="18" charset="0"/>
                <a:cs typeface="Times New Roman" panose="02020603050405020304" pitchFamily="18" charset="0"/>
              </a:rPr>
              <a:t>Transmission: </a:t>
            </a:r>
            <a:r>
              <a:rPr lang="en-ZA" sz="2000" dirty="0">
                <a:ea typeface="Times New Roman" panose="02020603050405020304" pitchFamily="18" charset="0"/>
                <a:cs typeface="Times New Roman" panose="02020603050405020304" pitchFamily="18" charset="0"/>
              </a:rPr>
              <a:t>Any person can contract the disease by ingesting water or food contaminated by a toxic strain of the bacterium called </a:t>
            </a:r>
            <a:r>
              <a:rPr lang="en-ZA" sz="2000" i="1" dirty="0">
                <a:ea typeface="Times New Roman" panose="02020603050405020304" pitchFamily="18" charset="0"/>
                <a:cs typeface="Times New Roman" panose="02020603050405020304" pitchFamily="18" charset="0"/>
              </a:rPr>
              <a:t>Vibrio Cholera.</a:t>
            </a:r>
            <a:r>
              <a:rPr lang="en-ZA" sz="2000" dirty="0">
                <a:ea typeface="Times New Roman" panose="02020603050405020304" pitchFamily="18" charset="0"/>
                <a:cs typeface="Times New Roman" panose="02020603050405020304" pitchFamily="18" charset="0"/>
              </a:rPr>
              <a:t> </a:t>
            </a:r>
          </a:p>
          <a:p>
            <a:pPr marL="0" indent="0" algn="just">
              <a:lnSpc>
                <a:spcPct val="107000"/>
              </a:lnSpc>
              <a:spcBef>
                <a:spcPts val="675"/>
              </a:spcBef>
              <a:spcAft>
                <a:spcPts val="675"/>
              </a:spcAft>
              <a:buNone/>
            </a:pPr>
            <a:r>
              <a:rPr lang="en-ZA" sz="2000" b="1" dirty="0">
                <a:ea typeface="Times New Roman" panose="02020603050405020304" pitchFamily="18" charset="0"/>
                <a:cs typeface="Times New Roman" panose="02020603050405020304" pitchFamily="18" charset="0"/>
              </a:rPr>
              <a:t>Treatment: </a:t>
            </a:r>
            <a:r>
              <a:rPr lang="en-ZA" sz="2000" dirty="0">
                <a:ea typeface="Times New Roman" panose="02020603050405020304" pitchFamily="18" charset="0"/>
                <a:cs typeface="Times New Roman" panose="02020603050405020304" pitchFamily="18" charset="0"/>
              </a:rPr>
              <a:t>Urgent and immediate replacement of the water and salts is the most effective treatment for cholera. Such treatment is dramatically life- saving.</a:t>
            </a:r>
            <a:endParaRPr lang="en-ZA" sz="2000" dirty="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1DFEA71-A57B-4E03-9731-086BC7BE6801}"/>
              </a:ext>
            </a:extLst>
          </p:cNvPr>
          <p:cNvPicPr>
            <a:picLocks noChangeAspect="1"/>
          </p:cNvPicPr>
          <p:nvPr/>
        </p:nvPicPr>
        <p:blipFill>
          <a:blip r:embed="rId2"/>
          <a:stretch>
            <a:fillRect/>
          </a:stretch>
        </p:blipFill>
        <p:spPr>
          <a:xfrm>
            <a:off x="0" y="6069894"/>
            <a:ext cx="12192000" cy="788106"/>
          </a:xfrm>
          <a:prstGeom prst="rect">
            <a:avLst/>
          </a:prstGeom>
        </p:spPr>
      </p:pic>
      <p:pic>
        <p:nvPicPr>
          <p:cNvPr id="5" name="Picture 4">
            <a:extLst>
              <a:ext uri="{FF2B5EF4-FFF2-40B4-BE49-F238E27FC236}">
                <a16:creationId xmlns:a16="http://schemas.microsoft.com/office/drawing/2014/main" id="{A8AB14CD-9ECD-4305-AB0B-EA4AE1707BFA}"/>
              </a:ext>
            </a:extLst>
          </p:cNvPr>
          <p:cNvPicPr>
            <a:picLocks noChangeAspect="1"/>
          </p:cNvPicPr>
          <p:nvPr/>
        </p:nvPicPr>
        <p:blipFill>
          <a:blip r:embed="rId2"/>
          <a:stretch>
            <a:fillRect/>
          </a:stretch>
        </p:blipFill>
        <p:spPr>
          <a:xfrm>
            <a:off x="0" y="6050015"/>
            <a:ext cx="12192000" cy="788106"/>
          </a:xfrm>
          <a:prstGeom prst="rect">
            <a:avLst/>
          </a:prstGeom>
        </p:spPr>
      </p:pic>
    </p:spTree>
    <p:extLst>
      <p:ext uri="{BB962C8B-B14F-4D97-AF65-F5344CB8AC3E}">
        <p14:creationId xmlns:p14="http://schemas.microsoft.com/office/powerpoint/2010/main" val="72529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lying on a bed&#10;&#10;Description automatically generated with low confidence">
            <a:extLst>
              <a:ext uri="{FF2B5EF4-FFF2-40B4-BE49-F238E27FC236}">
                <a16:creationId xmlns:a16="http://schemas.microsoft.com/office/drawing/2014/main" id="{6436BC06-603F-CF76-641D-A94D3EF8B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17" y="181350"/>
            <a:ext cx="3701024" cy="3247650"/>
          </a:xfrm>
          <a:prstGeom prst="rect">
            <a:avLst/>
          </a:prstGeom>
        </p:spPr>
      </p:pic>
      <p:pic>
        <p:nvPicPr>
          <p:cNvPr id="14" name="Picture 13" descr="A picture containing text, tree, outdoor, sign&#10;&#10;Description automatically generated">
            <a:extLst>
              <a:ext uri="{FF2B5EF4-FFF2-40B4-BE49-F238E27FC236}">
                <a16:creationId xmlns:a16="http://schemas.microsoft.com/office/drawing/2014/main" id="{ABC7318F-5112-285A-CACE-6EEBD1598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180" y="2420515"/>
            <a:ext cx="4176983" cy="3727957"/>
          </a:xfrm>
          <a:prstGeom prst="rect">
            <a:avLst/>
          </a:prstGeom>
        </p:spPr>
      </p:pic>
      <p:pic>
        <p:nvPicPr>
          <p:cNvPr id="8" name="Picture 7" descr="Text&#10;&#10;Description automatically generated">
            <a:extLst>
              <a:ext uri="{FF2B5EF4-FFF2-40B4-BE49-F238E27FC236}">
                <a16:creationId xmlns:a16="http://schemas.microsoft.com/office/drawing/2014/main" id="{5B53CD33-ACD9-8F4D-9136-FD7BDE7D2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4362" y="181349"/>
            <a:ext cx="3659322" cy="3247649"/>
          </a:xfrm>
          <a:prstGeom prst="rect">
            <a:avLst/>
          </a:prstGeom>
        </p:spPr>
      </p:pic>
      <p:pic>
        <p:nvPicPr>
          <p:cNvPr id="12" name="Picture 11" descr="Text&#10;&#10;Description automatically generated">
            <a:extLst>
              <a:ext uri="{FF2B5EF4-FFF2-40B4-BE49-F238E27FC236}">
                <a16:creationId xmlns:a16="http://schemas.microsoft.com/office/drawing/2014/main" id="{A1EAF703-B79A-48ED-89C4-C4F95918BE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317" y="3521037"/>
            <a:ext cx="3701025" cy="3247650"/>
          </a:xfrm>
          <a:prstGeom prst="rect">
            <a:avLst/>
          </a:prstGeom>
        </p:spPr>
      </p:pic>
      <p:pic>
        <p:nvPicPr>
          <p:cNvPr id="10" name="Picture 9" descr="Graphical user interface&#10;&#10;Description automatically generated with medium confidence">
            <a:extLst>
              <a:ext uri="{FF2B5EF4-FFF2-40B4-BE49-F238E27FC236}">
                <a16:creationId xmlns:a16="http://schemas.microsoft.com/office/drawing/2014/main" id="{C8E1A82B-E8B4-2C84-D724-47C33244A4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1182" y="3521036"/>
            <a:ext cx="3662501" cy="3250471"/>
          </a:xfrm>
          <a:prstGeom prst="rect">
            <a:avLst/>
          </a:prstGeom>
        </p:spPr>
      </p:pic>
      <p:sp>
        <p:nvSpPr>
          <p:cNvPr id="15" name="Title 3">
            <a:extLst>
              <a:ext uri="{FF2B5EF4-FFF2-40B4-BE49-F238E27FC236}">
                <a16:creationId xmlns:a16="http://schemas.microsoft.com/office/drawing/2014/main" id="{200E0014-EF32-F27E-6362-CF7D57E1C26D}"/>
              </a:ext>
            </a:extLst>
          </p:cNvPr>
          <p:cNvSpPr>
            <a:spLocks noGrp="1"/>
          </p:cNvSpPr>
          <p:nvPr>
            <p:ph type="title"/>
          </p:nvPr>
        </p:nvSpPr>
        <p:spPr>
          <a:xfrm>
            <a:off x="4007508" y="181349"/>
            <a:ext cx="4176983" cy="1168339"/>
          </a:xfrm>
          <a:solidFill>
            <a:srgbClr val="001642"/>
          </a:solidFill>
          <a:effectLst>
            <a:softEdge rad="127000"/>
          </a:effectLst>
        </p:spPr>
        <p:txBody>
          <a:bodyPr>
            <a:normAutofit/>
          </a:bodyPr>
          <a:lstStyle/>
          <a:p>
            <a:pPr algn="ctr"/>
            <a:r>
              <a:rPr lang="en-US" altLang="en-US" sz="3600" b="1" dirty="0">
                <a:solidFill>
                  <a:srgbClr val="FFC000"/>
                </a:solidFill>
                <a:ea typeface="ＭＳ Ｐゴシック" panose="020B0600070205080204" pitchFamily="34" charset="-128"/>
              </a:rPr>
              <a:t>Cholera</a:t>
            </a:r>
          </a:p>
        </p:txBody>
      </p:sp>
    </p:spTree>
    <p:extLst>
      <p:ext uri="{BB962C8B-B14F-4D97-AF65-F5344CB8AC3E}">
        <p14:creationId xmlns:p14="http://schemas.microsoft.com/office/powerpoint/2010/main" val="43561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F876288E-87F6-4A36-847D-EF960F789F64}"/>
              </a:ext>
            </a:extLst>
          </p:cNvPr>
          <p:cNvSpPr>
            <a:spLocks noGrp="1"/>
          </p:cNvSpPr>
          <p:nvPr>
            <p:ph type="title"/>
          </p:nvPr>
        </p:nvSpPr>
        <p:spPr>
          <a:xfrm>
            <a:off x="528108" y="404284"/>
            <a:ext cx="11135784" cy="1306065"/>
          </a:xfrm>
          <a:solidFill>
            <a:srgbClr val="001642"/>
          </a:solidFill>
          <a:effectLst>
            <a:softEdge rad="127000"/>
          </a:effectLst>
        </p:spPr>
        <p:txBody>
          <a:bodyPr>
            <a:normAutofit/>
          </a:bodyPr>
          <a:lstStyle/>
          <a:p>
            <a:pPr algn="ctr"/>
            <a:r>
              <a:rPr lang="en-US" altLang="en-US" sz="3600" b="1" dirty="0">
                <a:solidFill>
                  <a:srgbClr val="FFC000"/>
                </a:solidFill>
                <a:ea typeface="ＭＳ Ｐゴシック" panose="020B0600070205080204" pitchFamily="34" charset="-128"/>
              </a:rPr>
              <a:t>Gastroenteritis</a:t>
            </a:r>
          </a:p>
        </p:txBody>
      </p:sp>
      <p:pic>
        <p:nvPicPr>
          <p:cNvPr id="4" name="Picture 3">
            <a:extLst>
              <a:ext uri="{FF2B5EF4-FFF2-40B4-BE49-F238E27FC236}">
                <a16:creationId xmlns:a16="http://schemas.microsoft.com/office/drawing/2014/main" id="{53816DF0-39D1-4B84-8B32-4C3411DCDDFE}"/>
              </a:ext>
            </a:extLst>
          </p:cNvPr>
          <p:cNvPicPr>
            <a:picLocks noChangeAspect="1"/>
          </p:cNvPicPr>
          <p:nvPr/>
        </p:nvPicPr>
        <p:blipFill>
          <a:blip r:embed="rId2"/>
          <a:stretch>
            <a:fillRect/>
          </a:stretch>
        </p:blipFill>
        <p:spPr>
          <a:xfrm>
            <a:off x="0" y="6069894"/>
            <a:ext cx="12192000" cy="788106"/>
          </a:xfrm>
          <a:prstGeom prst="rect">
            <a:avLst/>
          </a:prstGeom>
        </p:spPr>
      </p:pic>
      <p:sp>
        <p:nvSpPr>
          <p:cNvPr id="2" name="TextBox 1"/>
          <p:cNvSpPr txBox="1"/>
          <p:nvPr/>
        </p:nvSpPr>
        <p:spPr>
          <a:xfrm>
            <a:off x="640741" y="2141670"/>
            <a:ext cx="10910518" cy="3235245"/>
          </a:xfrm>
          <a:prstGeom prst="rect">
            <a:avLst/>
          </a:prstGeom>
          <a:noFill/>
        </p:spPr>
        <p:txBody>
          <a:bodyPr wrap="square" rtlCol="0">
            <a:spAutoFit/>
          </a:bodyPr>
          <a:lstStyle/>
          <a:p>
            <a:pPr algn="just">
              <a:lnSpc>
                <a:spcPct val="107000"/>
              </a:lnSpc>
              <a:spcBef>
                <a:spcPts val="1200"/>
              </a:spcBef>
              <a:spcAft>
                <a:spcPts val="1200"/>
              </a:spcAft>
            </a:pPr>
            <a:r>
              <a:rPr lang="en-US" sz="2000" dirty="0">
                <a:ea typeface="Times New Roman" panose="02020603050405020304" pitchFamily="18" charset="0"/>
                <a:cs typeface="Times New Roman" panose="02020603050405020304" pitchFamily="18" charset="0"/>
              </a:rPr>
              <a:t>Gastroenteritis is a stomach and diarrheal flu</a:t>
            </a:r>
            <a:endParaRPr lang="en-ZA" sz="2000" dirty="0">
              <a:ea typeface="Times New Roman" panose="02020603050405020304" pitchFamily="18" charset="0"/>
              <a:cs typeface="Times New Roman" panose="02020603050405020304" pitchFamily="18" charset="0"/>
            </a:endParaRPr>
          </a:p>
          <a:p>
            <a:pPr algn="just">
              <a:lnSpc>
                <a:spcPct val="107000"/>
              </a:lnSpc>
              <a:spcBef>
                <a:spcPts val="1200"/>
              </a:spcBef>
              <a:spcAft>
                <a:spcPts val="1200"/>
              </a:spcAft>
            </a:pPr>
            <a:r>
              <a:rPr lang="en-ZA" sz="2000" b="1" dirty="0">
                <a:ea typeface="Times New Roman" panose="02020603050405020304" pitchFamily="18" charset="0"/>
                <a:cs typeface="Times New Roman" panose="02020603050405020304" pitchFamily="18" charset="0"/>
              </a:rPr>
              <a:t>Symptoms:</a:t>
            </a:r>
            <a:r>
              <a:rPr lang="en-ZA" sz="2000" dirty="0">
                <a:ea typeface="Times New Roman" panose="02020603050405020304" pitchFamily="18" charset="0"/>
                <a:cs typeface="Times New Roman" panose="02020603050405020304" pitchFamily="18" charset="0"/>
              </a:rPr>
              <a:t> Incubation period is generally short 8 to 48 hours.  </a:t>
            </a:r>
          </a:p>
          <a:p>
            <a:pPr algn="just">
              <a:lnSpc>
                <a:spcPct val="107000"/>
              </a:lnSpc>
              <a:spcBef>
                <a:spcPts val="1200"/>
              </a:spcBef>
              <a:spcAft>
                <a:spcPts val="1200"/>
              </a:spcAft>
            </a:pPr>
            <a:r>
              <a:rPr lang="en-ZA" sz="2000" dirty="0">
                <a:ea typeface="Times New Roman" panose="02020603050405020304" pitchFamily="18" charset="0"/>
                <a:cs typeface="Times New Roman" panose="02020603050405020304" pitchFamily="18" charset="0"/>
              </a:rPr>
              <a:t>Sudden onset vomiting, watery diarrhoea often accompanied by moderate fever and stomach cramps. </a:t>
            </a:r>
          </a:p>
          <a:p>
            <a:pPr algn="just">
              <a:lnSpc>
                <a:spcPct val="107000"/>
              </a:lnSpc>
              <a:spcBef>
                <a:spcPts val="1200"/>
              </a:spcBef>
              <a:spcAft>
                <a:spcPts val="1200"/>
              </a:spcAft>
            </a:pPr>
            <a:r>
              <a:rPr lang="en-ZA" sz="2000" b="1" dirty="0">
                <a:ea typeface="Times New Roman" panose="02020603050405020304" pitchFamily="18" charset="0"/>
                <a:cs typeface="Times New Roman" panose="02020603050405020304" pitchFamily="18" charset="0"/>
              </a:rPr>
              <a:t>Transmission: </a:t>
            </a:r>
            <a:r>
              <a:rPr lang="en-ZA" sz="2000" dirty="0">
                <a:ea typeface="Times New Roman" panose="02020603050405020304" pitchFamily="18" charset="0"/>
                <a:cs typeface="Times New Roman" panose="02020603050405020304" pitchFamily="18" charset="0"/>
              </a:rPr>
              <a:t>Consumption of contaminated food or drinking contaminated water.</a:t>
            </a:r>
            <a:endParaRPr lang="en-ZA" sz="2000" dirty="0">
              <a:ea typeface="Calibri" panose="020F0502020204030204" pitchFamily="34" charset="0"/>
              <a:cs typeface="Times New Roman" panose="02020603050405020304" pitchFamily="18" charset="0"/>
            </a:endParaRPr>
          </a:p>
          <a:p>
            <a:pPr algn="just">
              <a:lnSpc>
                <a:spcPct val="107000"/>
              </a:lnSpc>
              <a:spcBef>
                <a:spcPts val="675"/>
              </a:spcBef>
              <a:spcAft>
                <a:spcPts val="675"/>
              </a:spcAft>
            </a:pPr>
            <a:r>
              <a:rPr lang="en-ZA" sz="2000" b="1" dirty="0">
                <a:ea typeface="Times New Roman" panose="02020603050405020304" pitchFamily="18" charset="0"/>
                <a:cs typeface="Times New Roman" panose="02020603050405020304" pitchFamily="18" charset="0"/>
              </a:rPr>
              <a:t>Treatment: </a:t>
            </a:r>
            <a:r>
              <a:rPr lang="en-ZA" sz="2000" dirty="0">
                <a:ea typeface="Times New Roman" panose="02020603050405020304" pitchFamily="18" charset="0"/>
                <a:cs typeface="Times New Roman" panose="02020603050405020304" pitchFamily="18" charset="0"/>
              </a:rPr>
              <a:t>Urgent and immediate replacement of the water and salts that are lost, especially in infants and elderly, is of critical importance. </a:t>
            </a:r>
          </a:p>
        </p:txBody>
      </p:sp>
    </p:spTree>
    <p:extLst>
      <p:ext uri="{BB962C8B-B14F-4D97-AF65-F5344CB8AC3E}">
        <p14:creationId xmlns:p14="http://schemas.microsoft.com/office/powerpoint/2010/main" val="1064974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F876288E-87F6-4A36-847D-EF960F789F64}"/>
              </a:ext>
            </a:extLst>
          </p:cNvPr>
          <p:cNvSpPr>
            <a:spLocks noGrp="1"/>
          </p:cNvSpPr>
          <p:nvPr>
            <p:ph type="title"/>
          </p:nvPr>
        </p:nvSpPr>
        <p:spPr>
          <a:xfrm>
            <a:off x="431800" y="404285"/>
            <a:ext cx="11135784" cy="1174349"/>
          </a:xfrm>
          <a:solidFill>
            <a:srgbClr val="001642"/>
          </a:solidFill>
          <a:effectLst>
            <a:softEdge rad="127000"/>
          </a:effectLst>
        </p:spPr>
        <p:txBody>
          <a:bodyPr>
            <a:normAutofit/>
          </a:bodyPr>
          <a:lstStyle/>
          <a:p>
            <a:pPr algn="ctr"/>
            <a:r>
              <a:rPr lang="en-US" altLang="en-US" sz="3600" b="1" dirty="0">
                <a:solidFill>
                  <a:srgbClr val="FFC000"/>
                </a:solidFill>
                <a:ea typeface="ＭＳ Ｐゴシック" panose="020B0600070205080204" pitchFamily="34" charset="-128"/>
              </a:rPr>
              <a:t>Typhoid Fever</a:t>
            </a:r>
          </a:p>
        </p:txBody>
      </p:sp>
      <p:pic>
        <p:nvPicPr>
          <p:cNvPr id="9" name="Picture 8">
            <a:extLst>
              <a:ext uri="{FF2B5EF4-FFF2-40B4-BE49-F238E27FC236}">
                <a16:creationId xmlns:a16="http://schemas.microsoft.com/office/drawing/2014/main" id="{E7C1F7DD-F2C1-4FE4-AA59-FC74746FA646}"/>
              </a:ext>
            </a:extLst>
          </p:cNvPr>
          <p:cNvPicPr>
            <a:picLocks noChangeAspect="1"/>
          </p:cNvPicPr>
          <p:nvPr/>
        </p:nvPicPr>
        <p:blipFill>
          <a:blip r:embed="rId2"/>
          <a:stretch>
            <a:fillRect/>
          </a:stretch>
        </p:blipFill>
        <p:spPr>
          <a:xfrm>
            <a:off x="0" y="6069894"/>
            <a:ext cx="12192000" cy="788106"/>
          </a:xfrm>
          <a:prstGeom prst="rect">
            <a:avLst/>
          </a:prstGeom>
        </p:spPr>
      </p:pic>
      <p:sp>
        <p:nvSpPr>
          <p:cNvPr id="3" name="Content Placeholder 2"/>
          <p:cNvSpPr>
            <a:spLocks noGrp="1"/>
          </p:cNvSpPr>
          <p:nvPr>
            <p:ph sz="half" idx="1"/>
          </p:nvPr>
        </p:nvSpPr>
        <p:spPr>
          <a:xfrm>
            <a:off x="431800" y="1578634"/>
            <a:ext cx="11135784" cy="5115914"/>
          </a:xfrm>
        </p:spPr>
        <p:txBody>
          <a:bodyPr>
            <a:normAutofit/>
          </a:bodyPr>
          <a:lstStyle/>
          <a:p>
            <a:pPr marL="0" indent="0" algn="just">
              <a:lnSpc>
                <a:spcPct val="110000"/>
              </a:lnSpc>
              <a:spcBef>
                <a:spcPts val="1200"/>
              </a:spcBef>
              <a:spcAft>
                <a:spcPts val="1200"/>
              </a:spcAft>
              <a:buNone/>
            </a:pPr>
            <a:r>
              <a:rPr lang="en-ZA" sz="2000" dirty="0">
                <a:ea typeface="Times New Roman" panose="02020603050405020304" pitchFamily="18" charset="0"/>
                <a:cs typeface="Times New Roman" panose="02020603050405020304" pitchFamily="18" charset="0"/>
              </a:rPr>
              <a:t>Typhoid fever is a bacterial (Typhoid Bacilli) disease caused by </a:t>
            </a:r>
            <a:r>
              <a:rPr lang="en-ZA" sz="2000" i="1" dirty="0">
                <a:ea typeface="Times New Roman" panose="02020603050405020304" pitchFamily="18" charset="0"/>
                <a:cs typeface="Times New Roman" panose="02020603050405020304" pitchFamily="18" charset="0"/>
              </a:rPr>
              <a:t>Salmonella </a:t>
            </a:r>
            <a:r>
              <a:rPr lang="en-ZA" sz="2000" i="1" dirty="0" err="1">
                <a:ea typeface="Times New Roman" panose="02020603050405020304" pitchFamily="18" charset="0"/>
                <a:cs typeface="Times New Roman" panose="02020603050405020304" pitchFamily="18" charset="0"/>
              </a:rPr>
              <a:t>typhi</a:t>
            </a:r>
            <a:r>
              <a:rPr lang="en-ZA" sz="2000" dirty="0">
                <a:ea typeface="Times New Roman" panose="02020603050405020304" pitchFamily="18" charset="0"/>
                <a:cs typeface="Times New Roman" panose="02020603050405020304" pitchFamily="18" charset="0"/>
              </a:rPr>
              <a:t>. </a:t>
            </a:r>
          </a:p>
          <a:p>
            <a:pPr marL="0" indent="0" algn="just">
              <a:lnSpc>
                <a:spcPct val="110000"/>
              </a:lnSpc>
              <a:spcBef>
                <a:spcPts val="1200"/>
              </a:spcBef>
              <a:spcAft>
                <a:spcPts val="1200"/>
              </a:spcAft>
              <a:buNone/>
            </a:pPr>
            <a:r>
              <a:rPr lang="en-ZA" sz="2000" b="1" dirty="0">
                <a:ea typeface="Times New Roman" panose="02020603050405020304" pitchFamily="18" charset="0"/>
                <a:cs typeface="Times New Roman" panose="02020603050405020304" pitchFamily="18" charset="0"/>
              </a:rPr>
              <a:t>Symptoms:</a:t>
            </a:r>
            <a:r>
              <a:rPr lang="en-ZA" sz="2000" dirty="0">
                <a:ea typeface="Times New Roman" panose="02020603050405020304" pitchFamily="18" charset="0"/>
                <a:cs typeface="Times New Roman" panose="02020603050405020304" pitchFamily="18" charset="0"/>
              </a:rPr>
              <a:t> Infection incubation period 1 to 3 weeks, gradual onset, starting with headaches then fever and abdominal pain. </a:t>
            </a:r>
          </a:p>
          <a:p>
            <a:pPr marL="0" indent="0" algn="just">
              <a:lnSpc>
                <a:spcPct val="110000"/>
              </a:lnSpc>
              <a:spcBef>
                <a:spcPts val="1200"/>
              </a:spcBef>
              <a:spcAft>
                <a:spcPts val="1200"/>
              </a:spcAft>
              <a:buNone/>
            </a:pPr>
            <a:r>
              <a:rPr lang="en-ZA" sz="2000" dirty="0">
                <a:ea typeface="Times New Roman" panose="02020603050405020304" pitchFamily="18" charset="0"/>
                <a:cs typeface="Times New Roman" panose="02020603050405020304" pitchFamily="18" charset="0"/>
              </a:rPr>
              <a:t>Constipation or diarrhoea common in the early stages. Later bronchitis develops. </a:t>
            </a:r>
          </a:p>
          <a:p>
            <a:pPr marL="0" indent="0" algn="just">
              <a:lnSpc>
                <a:spcPct val="110000"/>
              </a:lnSpc>
              <a:spcBef>
                <a:spcPts val="1200"/>
              </a:spcBef>
              <a:spcAft>
                <a:spcPts val="1200"/>
              </a:spcAft>
              <a:buNone/>
            </a:pPr>
            <a:r>
              <a:rPr lang="en-ZA" sz="2000" b="1" dirty="0">
                <a:ea typeface="Times New Roman" panose="02020603050405020304" pitchFamily="18" charset="0"/>
                <a:cs typeface="Times New Roman" panose="02020603050405020304" pitchFamily="18" charset="0"/>
              </a:rPr>
              <a:t>Transmission: </a:t>
            </a:r>
            <a:r>
              <a:rPr lang="en-ZA" sz="2000" dirty="0">
                <a:ea typeface="Times New Roman" panose="02020603050405020304" pitchFamily="18" charset="0"/>
                <a:cs typeface="Times New Roman" panose="02020603050405020304" pitchFamily="18" charset="0"/>
              </a:rPr>
              <a:t>Bacteria is excreted in stools of infected individuals via the faecal-oral route, or either via drinking water or food. </a:t>
            </a:r>
          </a:p>
          <a:p>
            <a:pPr marL="0" indent="0" algn="just">
              <a:lnSpc>
                <a:spcPct val="110000"/>
              </a:lnSpc>
              <a:spcBef>
                <a:spcPts val="1200"/>
              </a:spcBef>
              <a:spcAft>
                <a:spcPts val="1200"/>
              </a:spcAft>
              <a:buNone/>
            </a:pPr>
            <a:r>
              <a:rPr lang="en-ZA" sz="2000" dirty="0">
                <a:ea typeface="Times New Roman" panose="02020603050405020304" pitchFamily="18" charset="0"/>
                <a:cs typeface="Times New Roman" panose="02020603050405020304" pitchFamily="18" charset="0"/>
              </a:rPr>
              <a:t>Flies may also play a role as a passive vector leading to food contamination.</a:t>
            </a:r>
            <a:endParaRPr lang="en-ZA" sz="2000" dirty="0">
              <a:ea typeface="Calibri" panose="020F0502020204030204" pitchFamily="34" charset="0"/>
              <a:cs typeface="Times New Roman" panose="02020603050405020304" pitchFamily="18" charset="0"/>
            </a:endParaRPr>
          </a:p>
          <a:p>
            <a:pPr marL="0" indent="0" algn="just">
              <a:lnSpc>
                <a:spcPct val="110000"/>
              </a:lnSpc>
              <a:spcBef>
                <a:spcPts val="675"/>
              </a:spcBef>
              <a:spcAft>
                <a:spcPts val="675"/>
              </a:spcAft>
              <a:buNone/>
            </a:pPr>
            <a:r>
              <a:rPr lang="en-ZA" sz="2000" b="1" dirty="0">
                <a:ea typeface="Times New Roman" panose="02020603050405020304" pitchFamily="18" charset="0"/>
                <a:cs typeface="Times New Roman" panose="02020603050405020304" pitchFamily="18" charset="0"/>
              </a:rPr>
              <a:t>Treatment: </a:t>
            </a:r>
            <a:r>
              <a:rPr lang="en-ZA" sz="2000" dirty="0">
                <a:ea typeface="Times New Roman" panose="02020603050405020304" pitchFamily="18" charset="0"/>
                <a:cs typeface="Times New Roman" panose="02020603050405020304" pitchFamily="18" charset="0"/>
              </a:rPr>
              <a:t>Antibiotics in early stage of infection is essential to prevent the appearance of life-threatening complications.</a:t>
            </a:r>
            <a:endParaRPr lang="en-ZA" sz="2000" dirty="0">
              <a:ea typeface="Calibri" panose="020F0502020204030204" pitchFamily="34" charset="0"/>
              <a:cs typeface="Times New Roman" panose="02020603050405020304" pitchFamily="18" charset="0"/>
            </a:endParaRPr>
          </a:p>
          <a:p>
            <a:pPr marL="0" indent="0">
              <a:buNone/>
            </a:pPr>
            <a:endParaRPr lang="en-ZA"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F876288E-87F6-4A36-847D-EF960F789F64}"/>
              </a:ext>
            </a:extLst>
          </p:cNvPr>
          <p:cNvSpPr>
            <a:spLocks noGrp="1"/>
          </p:cNvSpPr>
          <p:nvPr>
            <p:ph type="title"/>
          </p:nvPr>
        </p:nvSpPr>
        <p:spPr>
          <a:xfrm>
            <a:off x="431800" y="404285"/>
            <a:ext cx="11135784" cy="1163018"/>
          </a:xfrm>
          <a:solidFill>
            <a:srgbClr val="001642"/>
          </a:solidFill>
          <a:effectLst>
            <a:softEdge rad="127000"/>
          </a:effectLst>
        </p:spPr>
        <p:txBody>
          <a:bodyPr>
            <a:normAutofit/>
          </a:bodyPr>
          <a:lstStyle/>
          <a:p>
            <a:pPr algn="ctr"/>
            <a:r>
              <a:rPr lang="en-ZA" sz="3600" b="1" dirty="0">
                <a:solidFill>
                  <a:srgbClr val="FFC000"/>
                </a:solidFill>
                <a:ea typeface="Times New Roman" panose="02020603050405020304" pitchFamily="18" charset="0"/>
              </a:rPr>
              <a:t>Shigellosis</a:t>
            </a:r>
            <a:endParaRPr lang="en-US" altLang="en-US" sz="3600" b="1" dirty="0">
              <a:solidFill>
                <a:srgbClr val="FFC000"/>
              </a:solidFill>
              <a:ea typeface="ＭＳ Ｐゴシック" panose="020B0600070205080204" pitchFamily="34" charset="-128"/>
            </a:endParaRPr>
          </a:p>
        </p:txBody>
      </p:sp>
      <p:pic>
        <p:nvPicPr>
          <p:cNvPr id="5" name="Picture 4">
            <a:extLst>
              <a:ext uri="{FF2B5EF4-FFF2-40B4-BE49-F238E27FC236}">
                <a16:creationId xmlns:a16="http://schemas.microsoft.com/office/drawing/2014/main" id="{1FECB50D-DB2B-41DD-9BD0-B50E8A599DC4}"/>
              </a:ext>
            </a:extLst>
          </p:cNvPr>
          <p:cNvPicPr>
            <a:picLocks noChangeAspect="1"/>
          </p:cNvPicPr>
          <p:nvPr/>
        </p:nvPicPr>
        <p:blipFill>
          <a:blip r:embed="rId2"/>
          <a:stretch>
            <a:fillRect/>
          </a:stretch>
        </p:blipFill>
        <p:spPr>
          <a:xfrm>
            <a:off x="0" y="6069894"/>
            <a:ext cx="12192000" cy="788106"/>
          </a:xfrm>
          <a:prstGeom prst="rect">
            <a:avLst/>
          </a:prstGeom>
        </p:spPr>
      </p:pic>
      <p:sp>
        <p:nvSpPr>
          <p:cNvPr id="3" name="Content Placeholder 2"/>
          <p:cNvSpPr>
            <a:spLocks noGrp="1"/>
          </p:cNvSpPr>
          <p:nvPr>
            <p:ph sz="half" idx="1"/>
          </p:nvPr>
        </p:nvSpPr>
        <p:spPr>
          <a:xfrm>
            <a:off x="517605" y="1722129"/>
            <a:ext cx="10964173" cy="4419879"/>
          </a:xfrm>
        </p:spPr>
        <p:txBody>
          <a:bodyPr>
            <a:normAutofit/>
          </a:bodyPr>
          <a:lstStyle/>
          <a:p>
            <a:pPr marL="0" indent="0" algn="just">
              <a:lnSpc>
                <a:spcPct val="100000"/>
              </a:lnSpc>
              <a:spcBef>
                <a:spcPts val="1200"/>
              </a:spcBef>
              <a:spcAft>
                <a:spcPts val="1200"/>
              </a:spcAft>
              <a:buNone/>
            </a:pPr>
            <a:r>
              <a:rPr lang="en-ZA" sz="2000" i="1" dirty="0" err="1">
                <a:ea typeface="Times New Roman" panose="02020603050405020304" pitchFamily="18" charset="0"/>
                <a:cs typeface="Times New Roman" panose="02020603050405020304" pitchFamily="18" charset="0"/>
              </a:rPr>
              <a:t>Shigella</a:t>
            </a:r>
            <a:r>
              <a:rPr lang="en-ZA" sz="2000" i="1" dirty="0">
                <a:ea typeface="Times New Roman" panose="02020603050405020304" pitchFamily="18" charset="0"/>
                <a:cs typeface="Times New Roman" panose="02020603050405020304" pitchFamily="18" charset="0"/>
              </a:rPr>
              <a:t> dysentery</a:t>
            </a:r>
            <a:r>
              <a:rPr lang="en-ZA" sz="2000" dirty="0">
                <a:ea typeface="Times New Roman" panose="02020603050405020304" pitchFamily="18" charset="0"/>
                <a:cs typeface="Times New Roman" panose="02020603050405020304" pitchFamily="18" charset="0"/>
              </a:rPr>
              <a:t> is a bacterial infection of the genus Shigellosis. </a:t>
            </a:r>
          </a:p>
          <a:p>
            <a:pPr marL="0" indent="0" algn="just">
              <a:lnSpc>
                <a:spcPct val="100000"/>
              </a:lnSpc>
              <a:spcBef>
                <a:spcPts val="1200"/>
              </a:spcBef>
              <a:spcAft>
                <a:spcPts val="1200"/>
              </a:spcAft>
              <a:buNone/>
            </a:pPr>
            <a:r>
              <a:rPr lang="en-ZA" sz="2000" b="1" dirty="0">
                <a:ea typeface="Times New Roman" panose="02020603050405020304" pitchFamily="18" charset="0"/>
                <a:cs typeface="Times New Roman" panose="02020603050405020304" pitchFamily="18" charset="0"/>
              </a:rPr>
              <a:t>Symptoms:</a:t>
            </a:r>
            <a:r>
              <a:rPr lang="en-ZA" sz="2000" dirty="0">
                <a:ea typeface="Times New Roman" panose="02020603050405020304" pitchFamily="18" charset="0"/>
                <a:cs typeface="Times New Roman" panose="02020603050405020304" pitchFamily="18" charset="0"/>
              </a:rPr>
              <a:t> Sudden onset of abdominal pain, cramps and diarrhoea. Often mucus and blood in the stools and a fever is common.</a:t>
            </a:r>
            <a:endParaRPr lang="en-ZA" sz="2000" dirty="0">
              <a:ea typeface="Calibri" panose="020F0502020204030204" pitchFamily="34" charset="0"/>
              <a:cs typeface="Times New Roman" panose="02020603050405020304" pitchFamily="18" charset="0"/>
            </a:endParaRPr>
          </a:p>
          <a:p>
            <a:pPr marL="0" indent="0" algn="just">
              <a:lnSpc>
                <a:spcPct val="100000"/>
              </a:lnSpc>
              <a:spcBef>
                <a:spcPts val="675"/>
              </a:spcBef>
              <a:spcAft>
                <a:spcPts val="675"/>
              </a:spcAft>
              <a:buNone/>
            </a:pPr>
            <a:r>
              <a:rPr lang="en-ZA" sz="2000" b="1" dirty="0">
                <a:ea typeface="Times New Roman" panose="02020603050405020304" pitchFamily="18" charset="0"/>
                <a:cs typeface="Times New Roman" panose="02020603050405020304" pitchFamily="18" charset="0"/>
              </a:rPr>
              <a:t>Transmission: </a:t>
            </a:r>
            <a:r>
              <a:rPr lang="en-ZA" sz="2000" dirty="0">
                <a:ea typeface="Times New Roman" panose="02020603050405020304" pitchFamily="18" charset="0"/>
                <a:cs typeface="Times New Roman" panose="02020603050405020304" pitchFamily="18" charset="0"/>
              </a:rPr>
              <a:t>Close person-to-person contact, contaminated food or water, via the faecal-oral route. </a:t>
            </a:r>
          </a:p>
          <a:p>
            <a:pPr marL="0" indent="0" algn="just">
              <a:lnSpc>
                <a:spcPct val="100000"/>
              </a:lnSpc>
              <a:spcBef>
                <a:spcPts val="675"/>
              </a:spcBef>
              <a:spcAft>
                <a:spcPts val="675"/>
              </a:spcAft>
              <a:buNone/>
            </a:pPr>
            <a:r>
              <a:rPr lang="en-ZA" sz="2000" dirty="0">
                <a:ea typeface="Times New Roman" panose="02020603050405020304" pitchFamily="18" charset="0"/>
                <a:cs typeface="Times New Roman" panose="02020603050405020304" pitchFamily="18" charset="0"/>
              </a:rPr>
              <a:t>Hygiene/sanitation after using </a:t>
            </a:r>
            <a:r>
              <a:rPr lang="en-ZA" sz="2000" dirty="0" err="1">
                <a:ea typeface="Times New Roman" panose="02020603050405020304" pitchFamily="18" charset="0"/>
                <a:cs typeface="Times New Roman" panose="02020603050405020304" pitchFamily="18" charset="0"/>
              </a:rPr>
              <a:t>using</a:t>
            </a:r>
            <a:r>
              <a:rPr lang="en-ZA" sz="2000" dirty="0">
                <a:ea typeface="Times New Roman" panose="02020603050405020304" pitchFamily="18" charset="0"/>
                <a:cs typeface="Times New Roman" panose="02020603050405020304" pitchFamily="18" charset="0"/>
              </a:rPr>
              <a:t> bathrooms, or prior in preparation/consumption of food to prevent transmission. </a:t>
            </a:r>
          </a:p>
          <a:p>
            <a:pPr marL="0" indent="0" algn="just">
              <a:lnSpc>
                <a:spcPct val="100000"/>
              </a:lnSpc>
              <a:spcBef>
                <a:spcPts val="675"/>
              </a:spcBef>
              <a:spcAft>
                <a:spcPts val="675"/>
              </a:spcAft>
              <a:buNone/>
            </a:pPr>
            <a:r>
              <a:rPr lang="en-ZA" sz="2000" dirty="0">
                <a:ea typeface="Times New Roman" panose="02020603050405020304" pitchFamily="18" charset="0"/>
                <a:cs typeface="Times New Roman" panose="02020603050405020304" pitchFamily="18" charset="0"/>
              </a:rPr>
              <a:t>Especially if a person is infected with the organism and is excreting the bacterium in the stool.</a:t>
            </a:r>
            <a:endParaRPr lang="en-ZA" sz="2000" dirty="0">
              <a:ea typeface="Calibri" panose="020F0502020204030204" pitchFamily="34" charset="0"/>
              <a:cs typeface="Times New Roman" panose="02020603050405020304" pitchFamily="18" charset="0"/>
            </a:endParaRPr>
          </a:p>
          <a:p>
            <a:pPr marL="0" indent="0" algn="just">
              <a:lnSpc>
                <a:spcPct val="100000"/>
              </a:lnSpc>
              <a:spcBef>
                <a:spcPts val="675"/>
              </a:spcBef>
              <a:spcAft>
                <a:spcPts val="675"/>
              </a:spcAft>
              <a:buNone/>
            </a:pPr>
            <a:r>
              <a:rPr lang="en-ZA" sz="2000" b="1" dirty="0">
                <a:ea typeface="Times New Roman" panose="02020603050405020304" pitchFamily="18" charset="0"/>
                <a:cs typeface="Times New Roman" panose="02020603050405020304" pitchFamily="18" charset="0"/>
              </a:rPr>
              <a:t>Treatment: </a:t>
            </a:r>
            <a:r>
              <a:rPr lang="en-ZA" sz="2000" dirty="0">
                <a:ea typeface="Times New Roman" panose="02020603050405020304" pitchFamily="18" charset="0"/>
                <a:cs typeface="Times New Roman" panose="02020603050405020304" pitchFamily="18" charset="0"/>
              </a:rPr>
              <a:t>Rehydration with fluids is necessary to prevent dehydration. </a:t>
            </a:r>
          </a:p>
          <a:p>
            <a:pPr marL="0" indent="0" algn="just">
              <a:lnSpc>
                <a:spcPct val="100000"/>
              </a:lnSpc>
              <a:spcBef>
                <a:spcPts val="675"/>
              </a:spcBef>
              <a:spcAft>
                <a:spcPts val="675"/>
              </a:spcAft>
              <a:buNone/>
            </a:pPr>
            <a:r>
              <a:rPr lang="en-ZA" sz="2000" dirty="0">
                <a:ea typeface="Times New Roman" panose="02020603050405020304" pitchFamily="18" charset="0"/>
                <a:cs typeface="Times New Roman" panose="02020603050405020304" pitchFamily="18" charset="0"/>
              </a:rPr>
              <a:t>In rare cases, with kidney failure or severe rectal bleeding, hospitalisation is required. </a:t>
            </a:r>
            <a:endParaRPr lang="en-ZA" sz="2000" dirty="0">
              <a:ea typeface="Calibri" panose="020F0502020204030204" pitchFamily="34" charset="0"/>
              <a:cs typeface="Times New Roman" panose="02020603050405020304" pitchFamily="18" charset="0"/>
            </a:endParaRPr>
          </a:p>
          <a:p>
            <a:endParaRPr lang="en-ZA" sz="2000" dirty="0"/>
          </a:p>
        </p:txBody>
      </p:sp>
    </p:spTree>
    <p:extLst>
      <p:ext uri="{BB962C8B-B14F-4D97-AF65-F5344CB8AC3E}">
        <p14:creationId xmlns:p14="http://schemas.microsoft.com/office/powerpoint/2010/main" val="1467876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912AF920EF744A9010DE06B24B9B71" ma:contentTypeVersion="13" ma:contentTypeDescription="Create a new document." ma:contentTypeScope="" ma:versionID="bd4a6489aa087d2e8db161801e051f72">
  <xsd:schema xmlns:xsd="http://www.w3.org/2001/XMLSchema" xmlns:xs="http://www.w3.org/2001/XMLSchema" xmlns:p="http://schemas.microsoft.com/office/2006/metadata/properties" xmlns:ns3="c5ac64ef-4a8e-4d7b-9794-b0e64260161d" xmlns:ns4="d2145aab-8a7e-4db9-a067-8df4d17dddfe" targetNamespace="http://schemas.microsoft.com/office/2006/metadata/properties" ma:root="true" ma:fieldsID="3d23aef553398f4ed954a4f23fe3c804" ns3:_="" ns4:_="">
    <xsd:import namespace="c5ac64ef-4a8e-4d7b-9794-b0e64260161d"/>
    <xsd:import namespace="d2145aab-8a7e-4db9-a067-8df4d17dddf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ac64ef-4a8e-4d7b-9794-b0e6426016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145aab-8a7e-4db9-a067-8df4d17ddd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248764-085D-4FC6-A3F5-1C58E9A10D79}">
  <ds:schemaRefs>
    <ds:schemaRef ds:uri="http://schemas.microsoft.com/sharepoint/v3/contenttype/forms"/>
  </ds:schemaRefs>
</ds:datastoreItem>
</file>

<file path=customXml/itemProps2.xml><?xml version="1.0" encoding="utf-8"?>
<ds:datastoreItem xmlns:ds="http://schemas.openxmlformats.org/officeDocument/2006/customXml" ds:itemID="{C04FE554-82A7-4B43-8F59-CF47E8D62699}">
  <ds:schemaRefs>
    <ds:schemaRef ds:uri="http://purl.org/dc/dcmitype/"/>
    <ds:schemaRef ds:uri="http://purl.org/dc/elements/1.1/"/>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c5ac64ef-4a8e-4d7b-9794-b0e64260161d"/>
    <ds:schemaRef ds:uri="http://schemas.microsoft.com/office/infopath/2007/PartnerControls"/>
    <ds:schemaRef ds:uri="d2145aab-8a7e-4db9-a067-8df4d17dddfe"/>
    <ds:schemaRef ds:uri="http://purl.org/dc/terms/"/>
  </ds:schemaRefs>
</ds:datastoreItem>
</file>

<file path=customXml/itemProps3.xml><?xml version="1.0" encoding="utf-8"?>
<ds:datastoreItem xmlns:ds="http://schemas.openxmlformats.org/officeDocument/2006/customXml" ds:itemID="{02DF0A4E-6C3F-4328-BE29-90B10CCEC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ac64ef-4a8e-4d7b-9794-b0e64260161d"/>
    <ds:schemaRef ds:uri="d2145aab-8a7e-4db9-a067-8df4d17ddd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1451</TotalTime>
  <Words>973</Words>
  <Application>Microsoft Office PowerPoint</Application>
  <PresentationFormat>Widescreen</PresentationFormat>
  <Paragraphs>84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 LT 45 Book</vt:lpstr>
      <vt:lpstr>Avenir Medium</vt:lpstr>
      <vt:lpstr>Calibri</vt:lpstr>
      <vt:lpstr>Calibri Light</vt:lpstr>
      <vt:lpstr>Office Theme</vt:lpstr>
      <vt:lpstr>Nelson Mandela University Waterborne Disease Awareness</vt:lpstr>
      <vt:lpstr>Contents</vt:lpstr>
      <vt:lpstr>Types of Waterborne Disease</vt:lpstr>
      <vt:lpstr>Classifications of Waterborne Diseases</vt:lpstr>
      <vt:lpstr>Cholera</vt:lpstr>
      <vt:lpstr>Cholera</vt:lpstr>
      <vt:lpstr>Gastroenteritis</vt:lpstr>
      <vt:lpstr>Typhoid Fever</vt:lpstr>
      <vt:lpstr>Shigellosis</vt:lpstr>
      <vt:lpstr>Bilharzia</vt:lpstr>
      <vt:lpstr>Water Management &amp; Preventative Measures</vt:lpstr>
      <vt:lpstr>Contact Concerns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Nelson Mandela University coverage: August 2019 to February 2022</dc:title>
  <dc:creator>Mbabela, Zandile (Ms) Summerstrand Campus North)</dc:creator>
  <cp:lastModifiedBy>Erickson, Beverley (Mrs) (Summerstrand Campus North)</cp:lastModifiedBy>
  <cp:revision>53</cp:revision>
  <dcterms:created xsi:type="dcterms:W3CDTF">2022-03-18T06:40:36Z</dcterms:created>
  <dcterms:modified xsi:type="dcterms:W3CDTF">2023-03-08T12:30:22Z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0x010100A2912AF920EF744A9010DE06B24B9B71</vt:lpwstr>
  </property>
</Properties>
</file>